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3392" r:id="rId2"/>
    <p:sldId id="3360" r:id="rId3"/>
    <p:sldId id="3354" r:id="rId4"/>
    <p:sldId id="3379" r:id="rId5"/>
    <p:sldId id="3377" r:id="rId6"/>
    <p:sldId id="3396" r:id="rId7"/>
    <p:sldId id="3375" r:id="rId8"/>
    <p:sldId id="3404" r:id="rId9"/>
    <p:sldId id="3405" r:id="rId10"/>
    <p:sldId id="3357" r:id="rId11"/>
    <p:sldId id="3344" r:id="rId12"/>
    <p:sldId id="3345" r:id="rId13"/>
    <p:sldId id="3412" r:id="rId14"/>
    <p:sldId id="3397" r:id="rId15"/>
    <p:sldId id="3398" r:id="rId16"/>
    <p:sldId id="3399" r:id="rId17"/>
    <p:sldId id="3403" r:id="rId18"/>
    <p:sldId id="3385" r:id="rId19"/>
    <p:sldId id="3387" r:id="rId20"/>
    <p:sldId id="3337" r:id="rId21"/>
    <p:sldId id="3414" r:id="rId22"/>
    <p:sldId id="3410" r:id="rId23"/>
    <p:sldId id="3411" r:id="rId24"/>
    <p:sldId id="34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B1452F-A07C-63E7-E443-533DE599FD72}" name="McIntosh, Belinda J" initials="MBJ" userId="S::BMCINTO@emory.edu::de62c63f-37d6-4626-93d0-53467aea62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C73AB"/>
    <a:srgbClr val="051639"/>
    <a:srgbClr val="A75A62"/>
    <a:srgbClr val="059C8F"/>
    <a:srgbClr val="03A496"/>
    <a:srgbClr val="00C5B5"/>
    <a:srgbClr val="FD0000"/>
    <a:srgbClr val="9CBB4F"/>
    <a:srgbClr val="FFF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2"/>
    <p:restoredTop sz="71834"/>
  </p:normalViewPr>
  <p:slideViewPr>
    <p:cSldViewPr snapToGrid="0" snapToObjects="1">
      <p:cViewPr>
        <p:scale>
          <a:sx n="90" d="100"/>
          <a:sy n="90" d="100"/>
        </p:scale>
        <p:origin x="960" y="-152"/>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People</a:t>
            </a:r>
            <a:r>
              <a:rPr lang="en-US" sz="2400" b="1" baseline="0" dirty="0"/>
              <a:t> in</a:t>
            </a:r>
            <a:r>
              <a:rPr lang="en-US" sz="2400" b="1" dirty="0"/>
              <a:t> </a:t>
            </a:r>
          </a:p>
          <a:p>
            <a:pPr>
              <a:defRPr b="1"/>
            </a:pPr>
            <a:r>
              <a:rPr lang="en-US" sz="2400" b="1" dirty="0">
                <a:solidFill>
                  <a:srgbClr val="FFFF00"/>
                </a:solidFill>
              </a:rPr>
              <a:t>Fair or</a:t>
            </a:r>
            <a:r>
              <a:rPr lang="en-US" sz="2400" b="1" baseline="0" dirty="0">
                <a:solidFill>
                  <a:srgbClr val="FFFF00"/>
                </a:solidFill>
              </a:rPr>
              <a:t> Poor Health</a:t>
            </a:r>
            <a:endParaRPr lang="en-US" sz="2400" b="1" dirty="0">
              <a:solidFill>
                <a:srgbClr val="FFFF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1.9959888272725396E-2"/>
          <c:y val="0.18996011646778993"/>
          <c:w val="0.97893807553709311"/>
          <c:h val="0.52732139878187856"/>
        </c:manualLayout>
      </c:layout>
      <c:barChart>
        <c:barDir val="col"/>
        <c:grouping val="clustered"/>
        <c:varyColors val="0"/>
        <c:ser>
          <c:idx val="0"/>
          <c:order val="0"/>
          <c:tx>
            <c:strRef>
              <c:f>Sheet1!$B$1</c:f>
              <c:strCache>
                <c:ptCount val="1"/>
                <c:pt idx="0">
                  <c:v>White</c:v>
                </c:pt>
              </c:strCache>
            </c:strRef>
          </c:tx>
          <c:spPr>
            <a:solidFill>
              <a:schemeClr val="accent1">
                <a:lumMod val="7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Traditional Medicare 
with Medigap</c:v>
                </c:pt>
                <c:pt idx="1">
                  <c:v>Medicare Advantage</c:v>
                </c:pt>
              </c:strCache>
            </c:strRef>
          </c:cat>
          <c:val>
            <c:numRef>
              <c:f>Sheet1!$B$2:$B$5</c:f>
              <c:numCache>
                <c:formatCode>0.0%</c:formatCode>
                <c:ptCount val="2"/>
                <c:pt idx="0">
                  <c:v>0.25</c:v>
                </c:pt>
                <c:pt idx="1">
                  <c:v>0.35</c:v>
                </c:pt>
              </c:numCache>
            </c:numRef>
          </c:val>
          <c:extLst>
            <c:ext xmlns:c16="http://schemas.microsoft.com/office/drawing/2014/chart" uri="{C3380CC4-5D6E-409C-BE32-E72D297353CC}">
              <c16:uniqueId val="{00000000-7458-0049-BC95-F7CD51DDFECA}"/>
            </c:ext>
          </c:extLst>
        </c:ser>
        <c:ser>
          <c:idx val="1"/>
          <c:order val="1"/>
          <c:tx>
            <c:strRef>
              <c:f>Sheet1!$C$1</c:f>
              <c:strCache>
                <c:ptCount val="1"/>
                <c:pt idx="0">
                  <c:v>Black</c:v>
                </c:pt>
              </c:strCache>
            </c:strRef>
          </c:tx>
          <c:spPr>
            <a:solidFill>
              <a:schemeClr val="accent2">
                <a:lumMod val="75000"/>
              </a:schemeClr>
            </a:solidFill>
            <a:ln>
              <a:solidFill>
                <a:schemeClr val="tx1"/>
              </a:solid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458-0049-BC95-F7CD51DDFE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Traditional Medicare 
with Medigap</c:v>
                </c:pt>
                <c:pt idx="1">
                  <c:v>Medicare Advantage</c:v>
                </c:pt>
              </c:strCache>
            </c:strRef>
          </c:cat>
          <c:val>
            <c:numRef>
              <c:f>Sheet1!$C$2:$C$5</c:f>
              <c:numCache>
                <c:formatCode>0.0%</c:formatCode>
                <c:ptCount val="2"/>
                <c:pt idx="0">
                  <c:v>0.27</c:v>
                </c:pt>
                <c:pt idx="1">
                  <c:v>0.5</c:v>
                </c:pt>
              </c:numCache>
            </c:numRef>
          </c:val>
          <c:extLst>
            <c:ext xmlns:c16="http://schemas.microsoft.com/office/drawing/2014/chart" uri="{C3380CC4-5D6E-409C-BE32-E72D297353CC}">
              <c16:uniqueId val="{00000001-7458-0049-BC95-F7CD51DDFECA}"/>
            </c:ext>
          </c:extLst>
        </c:ser>
        <c:dLbls>
          <c:showLegendKey val="0"/>
          <c:showVal val="0"/>
          <c:showCatName val="0"/>
          <c:showSerName val="0"/>
          <c:showPercent val="0"/>
          <c:showBubbleSize val="0"/>
        </c:dLbls>
        <c:gapWidth val="47"/>
        <c:overlap val="-7"/>
        <c:axId val="692412400"/>
        <c:axId val="692435248"/>
      </c:barChart>
      <c:catAx>
        <c:axId val="69241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92435248"/>
        <c:crosses val="autoZero"/>
        <c:auto val="1"/>
        <c:lblAlgn val="ctr"/>
        <c:lblOffset val="100"/>
        <c:noMultiLvlLbl val="0"/>
      </c:catAx>
      <c:valAx>
        <c:axId val="692435248"/>
        <c:scaling>
          <c:orientation val="minMax"/>
          <c:max val="0.55000000000000004"/>
          <c:min val="0"/>
        </c:scaling>
        <c:delete val="1"/>
        <c:axPos val="l"/>
        <c:majorGridlines>
          <c:spPr>
            <a:ln w="9525" cap="flat" cmpd="sng" algn="ctr">
              <a:solidFill>
                <a:schemeClr val="tx1"/>
              </a:solidFill>
              <a:prstDash val="sysDot"/>
              <a:round/>
            </a:ln>
            <a:effectLst/>
          </c:spPr>
        </c:majorGridlines>
        <c:numFmt formatCode="0.0%" sourceLinked="1"/>
        <c:majorTickMark val="out"/>
        <c:minorTickMark val="none"/>
        <c:tickLblPos val="nextTo"/>
        <c:crossAx val="692412400"/>
        <c:crosses val="autoZero"/>
        <c:crossBetween val="between"/>
        <c:majorUnit val="0.1"/>
      </c:valAx>
      <c:spPr>
        <a:solidFill>
          <a:schemeClr val="bg1"/>
        </a:solidFill>
        <a:ln w="38100">
          <a:solidFill>
            <a:schemeClr val="bg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People Across</a:t>
            </a:r>
            <a:r>
              <a:rPr lang="en-US" sz="2400" b="1" baseline="0" dirty="0"/>
              <a:t> </a:t>
            </a:r>
          </a:p>
          <a:p>
            <a:pPr>
              <a:defRPr b="1"/>
            </a:pPr>
            <a:r>
              <a:rPr lang="en-US" sz="2400" b="1" baseline="0" dirty="0"/>
              <a:t>All of Medicare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2.2331170873332133E-2"/>
          <c:y val="0.1851828772356188"/>
          <c:w val="0.97656669979746213"/>
          <c:h val="0.53281720368686292"/>
        </c:manualLayout>
      </c:layout>
      <c:barChart>
        <c:barDir val="col"/>
        <c:grouping val="clustered"/>
        <c:varyColors val="0"/>
        <c:ser>
          <c:idx val="0"/>
          <c:order val="0"/>
          <c:tx>
            <c:strRef>
              <c:f>Sheet1!$B$1</c:f>
              <c:strCache>
                <c:ptCount val="1"/>
                <c:pt idx="0">
                  <c:v>White</c:v>
                </c:pt>
              </c:strCache>
            </c:strRef>
          </c:tx>
          <c:spPr>
            <a:solidFill>
              <a:schemeClr val="accent1">
                <a:lumMod val="7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Traditional Medicare 
with Medigap</c:v>
                </c:pt>
                <c:pt idx="1">
                  <c:v>Medicare Advantage</c:v>
                </c:pt>
              </c:strCache>
            </c:strRef>
          </c:cat>
          <c:val>
            <c:numRef>
              <c:f>Sheet1!$B$2:$B$5</c:f>
              <c:numCache>
                <c:formatCode>0.0%</c:formatCode>
                <c:ptCount val="2"/>
                <c:pt idx="0">
                  <c:v>0.1</c:v>
                </c:pt>
                <c:pt idx="1">
                  <c:v>0.16</c:v>
                </c:pt>
              </c:numCache>
            </c:numRef>
          </c:val>
          <c:extLst>
            <c:ext xmlns:c16="http://schemas.microsoft.com/office/drawing/2014/chart" uri="{C3380CC4-5D6E-409C-BE32-E72D297353CC}">
              <c16:uniqueId val="{00000000-4D93-2D49-8303-623C74703B65}"/>
            </c:ext>
          </c:extLst>
        </c:ser>
        <c:ser>
          <c:idx val="1"/>
          <c:order val="1"/>
          <c:tx>
            <c:strRef>
              <c:f>Sheet1!$C$1</c:f>
              <c:strCache>
                <c:ptCount val="1"/>
                <c:pt idx="0">
                  <c:v>Black</c:v>
                </c:pt>
              </c:strCache>
            </c:strRef>
          </c:tx>
          <c:spPr>
            <a:solidFill>
              <a:schemeClr val="accent2">
                <a:lumMod val="7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Traditional Medicare 
with Medigap</c:v>
                </c:pt>
                <c:pt idx="1">
                  <c:v>Medicare Advantage</c:v>
                </c:pt>
              </c:strCache>
            </c:strRef>
          </c:cat>
          <c:val>
            <c:numRef>
              <c:f>Sheet1!$C$2:$C$5</c:f>
              <c:numCache>
                <c:formatCode>0.0%</c:formatCode>
                <c:ptCount val="2"/>
                <c:pt idx="0">
                  <c:v>0.2</c:v>
                </c:pt>
                <c:pt idx="1">
                  <c:v>0.32</c:v>
                </c:pt>
              </c:numCache>
            </c:numRef>
          </c:val>
          <c:extLst>
            <c:ext xmlns:c16="http://schemas.microsoft.com/office/drawing/2014/chart" uri="{C3380CC4-5D6E-409C-BE32-E72D297353CC}">
              <c16:uniqueId val="{00000001-4D93-2D49-8303-623C74703B65}"/>
            </c:ext>
          </c:extLst>
        </c:ser>
        <c:dLbls>
          <c:showLegendKey val="0"/>
          <c:showVal val="0"/>
          <c:showCatName val="0"/>
          <c:showSerName val="0"/>
          <c:showPercent val="0"/>
          <c:showBubbleSize val="0"/>
        </c:dLbls>
        <c:gapWidth val="47"/>
        <c:overlap val="-7"/>
        <c:axId val="692412400"/>
        <c:axId val="692435248"/>
      </c:barChart>
      <c:catAx>
        <c:axId val="69241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92435248"/>
        <c:crosses val="autoZero"/>
        <c:auto val="1"/>
        <c:lblAlgn val="ctr"/>
        <c:lblOffset val="100"/>
        <c:noMultiLvlLbl val="0"/>
      </c:catAx>
      <c:valAx>
        <c:axId val="692435248"/>
        <c:scaling>
          <c:orientation val="minMax"/>
          <c:max val="0.55000000000000004"/>
          <c:min val="0"/>
        </c:scaling>
        <c:delete val="1"/>
        <c:axPos val="l"/>
        <c:majorGridlines>
          <c:spPr>
            <a:ln w="9525" cap="flat" cmpd="sng" algn="ctr">
              <a:solidFill>
                <a:schemeClr val="tx1"/>
              </a:solidFill>
              <a:prstDash val="sysDot"/>
              <a:round/>
            </a:ln>
            <a:effectLst/>
          </c:spPr>
        </c:majorGridlines>
        <c:numFmt formatCode="0.0%" sourceLinked="1"/>
        <c:majorTickMark val="out"/>
        <c:minorTickMark val="none"/>
        <c:tickLblPos val="nextTo"/>
        <c:crossAx val="692412400"/>
        <c:crosses val="autoZero"/>
        <c:crossBetween val="between"/>
        <c:majorUnit val="0.1"/>
      </c:valAx>
      <c:spPr>
        <a:solidFill>
          <a:schemeClr val="bg1"/>
        </a:solidFill>
        <a:ln w="38100">
          <a:solidFill>
            <a:schemeClr val="bg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6809311879495E-2"/>
          <c:y val="8.0180199765258919E-2"/>
          <c:w val="0.89629816653353112"/>
          <c:h val="0.58390918562946992"/>
        </c:manualLayout>
      </c:layout>
      <c:barChart>
        <c:barDir val="col"/>
        <c:grouping val="clustered"/>
        <c:varyColors val="0"/>
        <c:ser>
          <c:idx val="0"/>
          <c:order val="0"/>
          <c:tx>
            <c:strRef>
              <c:f>Sheet1!$B$1</c:f>
              <c:strCache>
                <c:ptCount val="1"/>
                <c:pt idx="0">
                  <c:v>White enrollees</c:v>
                </c:pt>
              </c:strCache>
            </c:strRef>
          </c:tx>
          <c:spPr>
            <a:solidFill>
              <a:schemeClr val="accent1">
                <a:lumMod val="75000"/>
              </a:schemeClr>
            </a:solidFill>
            <a:ln>
              <a:solidFill>
                <a:schemeClr val="bg1"/>
              </a:solidFill>
            </a:ln>
            <a:effectLst/>
          </c:spPr>
          <c:invertIfNegative val="0"/>
          <c:cat>
            <c:strRef>
              <c:f>Sheet1!$A$2:$A$6</c:f>
              <c:strCache>
                <c:ptCount val="5"/>
                <c:pt idx="0">
                  <c:v>Uses 
a PCP</c:v>
                </c:pt>
                <c:pt idx="1">
                  <c:v>Seen by a specialist</c:v>
                </c:pt>
                <c:pt idx="2">
                  <c:v>Flu 
vaccine</c:v>
                </c:pt>
                <c:pt idx="3">
                  <c:v>Pneumonia vaccina</c:v>
                </c:pt>
                <c:pt idx="4">
                  <c:v>Colon CA screening</c:v>
                </c:pt>
              </c:strCache>
            </c:strRef>
          </c:cat>
          <c:val>
            <c:numRef>
              <c:f>Sheet1!$B$2:$B$6</c:f>
              <c:numCache>
                <c:formatCode>0.0%</c:formatCode>
                <c:ptCount val="5"/>
                <c:pt idx="0">
                  <c:v>0.85799999999999998</c:v>
                </c:pt>
                <c:pt idx="1">
                  <c:v>0.57499999999999996</c:v>
                </c:pt>
                <c:pt idx="2">
                  <c:v>0.749</c:v>
                </c:pt>
                <c:pt idx="3">
                  <c:v>0.80400000000000005</c:v>
                </c:pt>
                <c:pt idx="4">
                  <c:v>0.67200000000000004</c:v>
                </c:pt>
              </c:numCache>
            </c:numRef>
          </c:val>
          <c:extLst>
            <c:ext xmlns:c16="http://schemas.microsoft.com/office/drawing/2014/chart" uri="{C3380CC4-5D6E-409C-BE32-E72D297353CC}">
              <c16:uniqueId val="{00000000-F2E1-6144-A9FA-0C5CBC130629}"/>
            </c:ext>
          </c:extLst>
        </c:ser>
        <c:ser>
          <c:idx val="1"/>
          <c:order val="1"/>
          <c:tx>
            <c:strRef>
              <c:f>Sheet1!$C$1</c:f>
              <c:strCache>
                <c:ptCount val="1"/>
                <c:pt idx="0">
                  <c:v>Minority enrollees</c:v>
                </c:pt>
              </c:strCache>
            </c:strRef>
          </c:tx>
          <c:spPr>
            <a:solidFill>
              <a:schemeClr val="accent2">
                <a:lumMod val="75000"/>
              </a:schemeClr>
            </a:solidFill>
            <a:ln>
              <a:solidFill>
                <a:schemeClr val="bg1"/>
              </a:solidFill>
            </a:ln>
            <a:effectLst/>
          </c:spPr>
          <c:invertIfNegative val="0"/>
          <c:cat>
            <c:strRef>
              <c:f>Sheet1!$A$2:$A$6</c:f>
              <c:strCache>
                <c:ptCount val="5"/>
                <c:pt idx="0">
                  <c:v>Uses 
a PCP</c:v>
                </c:pt>
                <c:pt idx="1">
                  <c:v>Seen by a specialist</c:v>
                </c:pt>
                <c:pt idx="2">
                  <c:v>Flu 
vaccine</c:v>
                </c:pt>
                <c:pt idx="3">
                  <c:v>Pneumonia vaccina</c:v>
                </c:pt>
                <c:pt idx="4">
                  <c:v>Colon CA screening</c:v>
                </c:pt>
              </c:strCache>
            </c:strRef>
          </c:cat>
          <c:val>
            <c:numRef>
              <c:f>Sheet1!$C$2:$C$6</c:f>
              <c:numCache>
                <c:formatCode>0.0%</c:formatCode>
                <c:ptCount val="5"/>
                <c:pt idx="0">
                  <c:v>0.79100000000000004</c:v>
                </c:pt>
                <c:pt idx="1">
                  <c:v>0.40300000000000002</c:v>
                </c:pt>
                <c:pt idx="2">
                  <c:v>0.67300000000000004</c:v>
                </c:pt>
                <c:pt idx="3">
                  <c:v>0.70699999999999996</c:v>
                </c:pt>
                <c:pt idx="4">
                  <c:v>0.69399999999999995</c:v>
                </c:pt>
              </c:numCache>
            </c:numRef>
          </c:val>
          <c:extLst>
            <c:ext xmlns:c16="http://schemas.microsoft.com/office/drawing/2014/chart" uri="{C3380CC4-5D6E-409C-BE32-E72D297353CC}">
              <c16:uniqueId val="{00000001-F2E1-6144-A9FA-0C5CBC130629}"/>
            </c:ext>
          </c:extLst>
        </c:ser>
        <c:dLbls>
          <c:showLegendKey val="0"/>
          <c:showVal val="0"/>
          <c:showCatName val="0"/>
          <c:showSerName val="0"/>
          <c:showPercent val="0"/>
          <c:showBubbleSize val="0"/>
        </c:dLbls>
        <c:gapWidth val="83"/>
        <c:overlap val="-12"/>
        <c:axId val="779424751"/>
        <c:axId val="779845327"/>
      </c:barChart>
      <c:catAx>
        <c:axId val="77942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79845327"/>
        <c:crosses val="autoZero"/>
        <c:auto val="1"/>
        <c:lblAlgn val="ctr"/>
        <c:lblOffset val="100"/>
        <c:noMultiLvlLbl val="0"/>
      </c:catAx>
      <c:valAx>
        <c:axId val="779845327"/>
        <c:scaling>
          <c:orientation val="minMax"/>
        </c:scaling>
        <c:delete val="0"/>
        <c:axPos val="l"/>
        <c:majorGridlines>
          <c:spPr>
            <a:ln w="9525" cap="flat" cmpd="sng" algn="ctr">
              <a:solidFill>
                <a:schemeClr val="bg1"/>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79424751"/>
        <c:crosses val="autoZero"/>
        <c:crossBetween val="between"/>
        <c:majorUnit val="0.2"/>
      </c:valAx>
      <c:spPr>
        <a:noFill/>
        <a:ln>
          <a:noFill/>
        </a:ln>
        <a:effectLst/>
      </c:spPr>
    </c:plotArea>
    <c:legend>
      <c:legendPos val="b"/>
      <c:layout>
        <c:manualLayout>
          <c:xMode val="edge"/>
          <c:yMode val="edge"/>
          <c:x val="0.28402326067937161"/>
          <c:y val="0.89634143198346361"/>
          <c:w val="0.50804043516299591"/>
          <c:h val="8.542836554472273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74808855414812"/>
          <c:y val="4.913026377740265E-2"/>
          <c:w val="0.74196688729126248"/>
          <c:h val="0.7567183618317046"/>
        </c:manualLayout>
      </c:layout>
      <c:barChart>
        <c:barDir val="col"/>
        <c:grouping val="clustered"/>
        <c:varyColors val="0"/>
        <c:ser>
          <c:idx val="0"/>
          <c:order val="0"/>
          <c:tx>
            <c:strRef>
              <c:f>Sheet1!$B$1</c:f>
              <c:strCache>
                <c:ptCount val="1"/>
                <c:pt idx="0">
                  <c:v>White enrollees</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Medicare</c:v>
                </c:pt>
                <c:pt idx="1">
                  <c:v>Medicare
Advantage</c:v>
                </c:pt>
              </c:strCache>
            </c:strRef>
          </c:cat>
          <c:val>
            <c:numRef>
              <c:f>Sheet1!$B$2:$B$3</c:f>
              <c:numCache>
                <c:formatCode>0.0%</c:formatCode>
                <c:ptCount val="2"/>
                <c:pt idx="0">
                  <c:v>0.112</c:v>
                </c:pt>
                <c:pt idx="1">
                  <c:v>9.8000000000000004E-2</c:v>
                </c:pt>
              </c:numCache>
            </c:numRef>
          </c:val>
          <c:extLst>
            <c:ext xmlns:c16="http://schemas.microsoft.com/office/drawing/2014/chart" uri="{C3380CC4-5D6E-409C-BE32-E72D297353CC}">
              <c16:uniqueId val="{00000000-9A41-F344-9566-83753B70E9B8}"/>
            </c:ext>
          </c:extLst>
        </c:ser>
        <c:ser>
          <c:idx val="1"/>
          <c:order val="1"/>
          <c:tx>
            <c:strRef>
              <c:f>Sheet1!$C$1</c:f>
              <c:strCache>
                <c:ptCount val="1"/>
                <c:pt idx="0">
                  <c:v>Black enrollees</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Medicare</c:v>
                </c:pt>
                <c:pt idx="1">
                  <c:v>Medicare
Advantage</c:v>
                </c:pt>
              </c:strCache>
            </c:strRef>
          </c:cat>
          <c:val>
            <c:numRef>
              <c:f>Sheet1!$C$2:$C$3</c:f>
              <c:numCache>
                <c:formatCode>0.0%</c:formatCode>
                <c:ptCount val="2"/>
                <c:pt idx="0">
                  <c:v>0.155</c:v>
                </c:pt>
                <c:pt idx="1">
                  <c:v>0.17199999999999999</c:v>
                </c:pt>
              </c:numCache>
            </c:numRef>
          </c:val>
          <c:extLst>
            <c:ext xmlns:c16="http://schemas.microsoft.com/office/drawing/2014/chart" uri="{C3380CC4-5D6E-409C-BE32-E72D297353CC}">
              <c16:uniqueId val="{00000001-9A41-F344-9566-83753B70E9B8}"/>
            </c:ext>
          </c:extLst>
        </c:ser>
        <c:dLbls>
          <c:showLegendKey val="0"/>
          <c:showVal val="0"/>
          <c:showCatName val="0"/>
          <c:showSerName val="0"/>
          <c:showPercent val="0"/>
          <c:showBubbleSize val="0"/>
        </c:dLbls>
        <c:gapWidth val="73"/>
        <c:overlap val="-13"/>
        <c:axId val="1634579840"/>
        <c:axId val="690756799"/>
      </c:barChart>
      <c:catAx>
        <c:axId val="163457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90756799"/>
        <c:crosses val="autoZero"/>
        <c:auto val="1"/>
        <c:lblAlgn val="ctr"/>
        <c:lblOffset val="100"/>
        <c:noMultiLvlLbl val="0"/>
      </c:catAx>
      <c:valAx>
        <c:axId val="690756799"/>
        <c:scaling>
          <c:orientation val="minMax"/>
          <c:max val="0.18"/>
          <c:min val="0"/>
        </c:scaling>
        <c:delete val="1"/>
        <c:axPos val="l"/>
        <c:majorGridlines>
          <c:spPr>
            <a:ln w="9525" cap="flat" cmpd="sng" algn="ctr">
              <a:solidFill>
                <a:schemeClr val="bg1"/>
              </a:solidFill>
              <a:prstDash val="sysDot"/>
              <a:round/>
            </a:ln>
            <a:effectLst/>
          </c:spPr>
        </c:majorGridlines>
        <c:numFmt formatCode="0.0%" sourceLinked="1"/>
        <c:majorTickMark val="none"/>
        <c:minorTickMark val="none"/>
        <c:tickLblPos val="nextTo"/>
        <c:crossAx val="1634579840"/>
        <c:crosses val="autoZero"/>
        <c:crossBetween val="between"/>
        <c:majorUnit val="0.05"/>
      </c:valAx>
      <c:spPr>
        <a:noFill/>
        <a:ln>
          <a:noFill/>
        </a:ln>
        <a:effectLst/>
      </c:spPr>
    </c:plotArea>
    <c:legend>
      <c:legendPos val="l"/>
      <c:layout>
        <c:manualLayout>
          <c:xMode val="edge"/>
          <c:yMode val="edge"/>
          <c:x val="0"/>
          <c:y val="0.43479723974900486"/>
          <c:w val="0.18264644908516872"/>
          <c:h val="0.3744907383265833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enrollees</c:v>
                </c:pt>
                <c:pt idx="1">
                  <c:v>Hispanic enrollees</c:v>
                </c:pt>
                <c:pt idx="2">
                  <c:v>Black enrollees</c:v>
                </c:pt>
              </c:strCache>
            </c:strRef>
          </c:cat>
          <c:val>
            <c:numRef>
              <c:f>Sheet1!$B$2:$B$4</c:f>
              <c:numCache>
                <c:formatCode>0.0%</c:formatCode>
                <c:ptCount val="3"/>
                <c:pt idx="0">
                  <c:v>0.153</c:v>
                </c:pt>
                <c:pt idx="1">
                  <c:v>0.20100000000000001</c:v>
                </c:pt>
                <c:pt idx="2">
                  <c:v>0.22700000000000001</c:v>
                </c:pt>
              </c:numCache>
            </c:numRef>
          </c:val>
          <c:extLst>
            <c:ext xmlns:c16="http://schemas.microsoft.com/office/drawing/2014/chart" uri="{C3380CC4-5D6E-409C-BE32-E72D297353CC}">
              <c16:uniqueId val="{00000000-3761-F545-98FE-4C732834E293}"/>
            </c:ext>
          </c:extLst>
        </c:ser>
        <c:dLbls>
          <c:showLegendKey val="0"/>
          <c:showVal val="0"/>
          <c:showCatName val="0"/>
          <c:showSerName val="0"/>
          <c:showPercent val="0"/>
          <c:showBubbleSize val="0"/>
        </c:dLbls>
        <c:gapWidth val="36"/>
        <c:overlap val="-27"/>
        <c:axId val="996758703"/>
        <c:axId val="1769498223"/>
      </c:barChart>
      <c:catAx>
        <c:axId val="99675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69498223"/>
        <c:crosses val="autoZero"/>
        <c:auto val="1"/>
        <c:lblAlgn val="ctr"/>
        <c:lblOffset val="100"/>
        <c:noMultiLvlLbl val="0"/>
      </c:catAx>
      <c:valAx>
        <c:axId val="1769498223"/>
        <c:scaling>
          <c:orientation val="minMax"/>
          <c:max val="0.23"/>
          <c:min val="0"/>
        </c:scaling>
        <c:delete val="1"/>
        <c:axPos val="l"/>
        <c:majorGridlines>
          <c:spPr>
            <a:ln w="9525" cap="flat" cmpd="sng" algn="ctr">
              <a:solidFill>
                <a:schemeClr val="bg1"/>
              </a:solidFill>
              <a:prstDash val="sysDot"/>
              <a:round/>
            </a:ln>
            <a:effectLst/>
          </c:spPr>
        </c:majorGridlines>
        <c:numFmt formatCode="0.0%" sourceLinked="1"/>
        <c:majorTickMark val="none"/>
        <c:minorTickMark val="none"/>
        <c:tickLblPos val="nextTo"/>
        <c:crossAx val="9967587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Quality Stars</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Hispanic</c:v>
                </c:pt>
                <c:pt idx="3">
                  <c:v>Asian</c:v>
                </c:pt>
              </c:strCache>
            </c:strRef>
          </c:cat>
          <c:val>
            <c:numRef>
              <c:f>Sheet1!$B$2:$B$5</c:f>
              <c:numCache>
                <c:formatCode>General</c:formatCode>
                <c:ptCount val="4"/>
                <c:pt idx="0">
                  <c:v>4.3</c:v>
                </c:pt>
                <c:pt idx="1">
                  <c:v>3.86</c:v>
                </c:pt>
                <c:pt idx="2">
                  <c:v>3.75</c:v>
                </c:pt>
                <c:pt idx="3">
                  <c:v>3.7</c:v>
                </c:pt>
              </c:numCache>
            </c:numRef>
          </c:val>
          <c:extLst>
            <c:ext xmlns:c16="http://schemas.microsoft.com/office/drawing/2014/chart" uri="{C3380CC4-5D6E-409C-BE32-E72D297353CC}">
              <c16:uniqueId val="{00000000-65DE-7040-8E12-626205F8EA0F}"/>
            </c:ext>
          </c:extLst>
        </c:ser>
        <c:dLbls>
          <c:showLegendKey val="0"/>
          <c:showVal val="0"/>
          <c:showCatName val="0"/>
          <c:showSerName val="0"/>
          <c:showPercent val="0"/>
          <c:showBubbleSize val="0"/>
        </c:dLbls>
        <c:gapWidth val="43"/>
        <c:axId val="1550510863"/>
        <c:axId val="1550373935"/>
      </c:barChart>
      <c:catAx>
        <c:axId val="1550510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550373935"/>
        <c:crosses val="autoZero"/>
        <c:auto val="1"/>
        <c:lblAlgn val="ctr"/>
        <c:lblOffset val="100"/>
        <c:noMultiLvlLbl val="0"/>
      </c:catAx>
      <c:valAx>
        <c:axId val="1550373935"/>
        <c:scaling>
          <c:orientation val="minMax"/>
          <c:max val="4.32"/>
          <c:min val="3.4"/>
        </c:scaling>
        <c:delete val="0"/>
        <c:axPos val="b"/>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550510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Traditional
Medicare </c:v>
                </c:pt>
              </c:strCache>
            </c:strRef>
          </c:tx>
          <c:spPr>
            <a:solidFill>
              <a:schemeClr val="accent1">
                <a:lumMod val="75000"/>
              </a:schemeClr>
            </a:solidFill>
            <a:ln>
              <a:solidFill>
                <a:schemeClr val="bg1"/>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Dental 
(per visit)</c:v>
                </c:pt>
                <c:pt idx="1">
                  <c:v>Eyeglasses 
(per purchase)</c:v>
                </c:pt>
              </c:strCache>
            </c:strRef>
          </c:cat>
          <c:val>
            <c:numRef>
              <c:f>Sheet1!$B$2:$B$3</c:f>
              <c:numCache>
                <c:formatCode>_("$"* #,##0.00_);_("$"* \(#,##0.00\);_("$"* "-"??_);_(@_)</c:formatCode>
                <c:ptCount val="2"/>
                <c:pt idx="0">
                  <c:v>249.98</c:v>
                </c:pt>
                <c:pt idx="1">
                  <c:v>226.12</c:v>
                </c:pt>
              </c:numCache>
            </c:numRef>
          </c:val>
          <c:extLst>
            <c:ext xmlns:c16="http://schemas.microsoft.com/office/drawing/2014/chart" uri="{C3380CC4-5D6E-409C-BE32-E72D297353CC}">
              <c16:uniqueId val="{00000000-297D-FF4E-A38E-0AB57DC71203}"/>
            </c:ext>
          </c:extLst>
        </c:ser>
        <c:ser>
          <c:idx val="1"/>
          <c:order val="1"/>
          <c:tx>
            <c:strRef>
              <c:f>Sheet1!$C$1</c:f>
              <c:strCache>
                <c:ptCount val="1"/>
                <c:pt idx="0">
                  <c:v> Medicare
Advantage </c:v>
                </c:pt>
              </c:strCache>
            </c:strRef>
          </c:tx>
          <c:spPr>
            <a:solidFill>
              <a:schemeClr val="accent2">
                <a:lumMod val="75000"/>
              </a:schemeClr>
            </a:solidFill>
            <a:ln>
              <a:solidFill>
                <a:schemeClr val="bg1"/>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Dental 
(per visit)</c:v>
                </c:pt>
                <c:pt idx="1">
                  <c:v>Eyeglasses 
(per purchase)</c:v>
                </c:pt>
              </c:strCache>
            </c:strRef>
          </c:cat>
          <c:val>
            <c:numRef>
              <c:f>Sheet1!$C$2:$C$3</c:f>
              <c:numCache>
                <c:formatCode>_("$"* #,##0.00_);_("$"* \(#,##0.00\);_("$"* "-"??_);_(@_)</c:formatCode>
                <c:ptCount val="2"/>
                <c:pt idx="0">
                  <c:v>226.82</c:v>
                </c:pt>
                <c:pt idx="1">
                  <c:v>205.86</c:v>
                </c:pt>
              </c:numCache>
            </c:numRef>
          </c:val>
          <c:extLst>
            <c:ext xmlns:c16="http://schemas.microsoft.com/office/drawing/2014/chart" uri="{C3380CC4-5D6E-409C-BE32-E72D297353CC}">
              <c16:uniqueId val="{00000001-297D-FF4E-A38E-0AB57DC71203}"/>
            </c:ext>
          </c:extLst>
        </c:ser>
        <c:dLbls>
          <c:showLegendKey val="0"/>
          <c:showVal val="0"/>
          <c:showCatName val="0"/>
          <c:showSerName val="0"/>
          <c:showPercent val="0"/>
          <c:showBubbleSize val="0"/>
        </c:dLbls>
        <c:gapWidth val="80"/>
        <c:overlap val="-9"/>
        <c:axId val="1475311759"/>
        <c:axId val="487451631"/>
      </c:barChart>
      <c:catAx>
        <c:axId val="147531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87451631"/>
        <c:crosses val="autoZero"/>
        <c:auto val="1"/>
        <c:lblAlgn val="ctr"/>
        <c:lblOffset val="100"/>
        <c:noMultiLvlLbl val="0"/>
      </c:catAx>
      <c:valAx>
        <c:axId val="487451631"/>
        <c:scaling>
          <c:orientation val="minMax"/>
          <c:max val="249.99"/>
          <c:min val="0"/>
        </c:scaling>
        <c:delete val="1"/>
        <c:axPos val="l"/>
        <c:majorGridlines>
          <c:spPr>
            <a:ln w="9525" cap="flat" cmpd="sng" algn="ctr">
              <a:solidFill>
                <a:schemeClr val="bg1"/>
              </a:solidFill>
              <a:prstDash val="sysDot"/>
              <a:round/>
            </a:ln>
            <a:effectLst/>
          </c:spPr>
        </c:majorGridlines>
        <c:numFmt formatCode="_(&quot;$&quot;* #,##0.00_);_(&quot;$&quot;* \(#,##0.00\);_(&quot;$&quot;* &quot;-&quot;??_);_(@_)" sourceLinked="1"/>
        <c:majorTickMark val="none"/>
        <c:minorTickMark val="none"/>
        <c:tickLblPos val="nextTo"/>
        <c:crossAx val="1475311759"/>
        <c:crosses val="autoZero"/>
        <c:crossBetween val="between"/>
      </c:valAx>
      <c:spPr>
        <a:noFill/>
        <a:ln>
          <a:noFill/>
        </a:ln>
        <a:effectLst/>
      </c:spPr>
    </c:plotArea>
    <c:legend>
      <c:legendPos val="l"/>
      <c:layout>
        <c:manualLayout>
          <c:xMode val="edge"/>
          <c:yMode val="edge"/>
          <c:x val="7.246376811594203E-3"/>
          <c:y val="0.37168029382605466"/>
          <c:w val="0.18846799041424173"/>
          <c:h val="0.3477901800239623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C9ABD-7967-304B-B464-EA11479F8E59}" type="doc">
      <dgm:prSet loTypeId="urn:microsoft.com/office/officeart/2005/8/layout/vProcess5" loCatId="relationship" qsTypeId="urn:microsoft.com/office/officeart/2005/8/quickstyle/simple1" qsCatId="simple" csTypeId="urn:microsoft.com/office/officeart/2005/8/colors/accent1_2" csCatId="accent1" phldr="1"/>
      <dgm:spPr/>
      <dgm:t>
        <a:bodyPr/>
        <a:lstStyle/>
        <a:p>
          <a:endParaRPr lang="en-US"/>
        </a:p>
      </dgm:t>
    </dgm:pt>
    <dgm:pt modelId="{92C0A659-41C9-8A44-985C-EACCD43ADA82}">
      <dgm:prSet custT="1"/>
      <dgm:spPr>
        <a:solidFill>
          <a:schemeClr val="accent1">
            <a:lumMod val="75000"/>
          </a:schemeClr>
        </a:solidFill>
        <a:ln>
          <a:solidFill>
            <a:schemeClr val="bg1"/>
          </a:solidFill>
        </a:ln>
      </dgm:spPr>
      <dgm:t>
        <a:bodyPr/>
        <a:lstStyle/>
        <a:p>
          <a:pPr>
            <a:lnSpc>
              <a:spcPct val="100000"/>
            </a:lnSpc>
            <a:spcAft>
              <a:spcPts val="0"/>
            </a:spcAft>
          </a:pPr>
          <a:r>
            <a:rPr lang="en-US" sz="2400" dirty="0">
              <a:effectLst>
                <a:outerShdw blurRad="50800" dist="38100" dir="2700000" algn="tl" rotWithShape="0">
                  <a:prstClr val="black">
                    <a:alpha val="40000"/>
                  </a:prstClr>
                </a:outerShdw>
              </a:effectLst>
            </a:rPr>
            <a:t>People of color are more likely to enroll in MA.</a:t>
          </a:r>
        </a:p>
      </dgm:t>
    </dgm:pt>
    <dgm:pt modelId="{5B288772-B291-F74E-9C48-BBC474359CE8}" type="parTrans" cxnId="{29F55D58-0229-1D45-9C8D-F3FEE1E88136}">
      <dgm:prSet/>
      <dgm:spPr/>
      <dgm:t>
        <a:bodyPr/>
        <a:lstStyle/>
        <a:p>
          <a:endParaRPr lang="en-US" sz="2400"/>
        </a:p>
      </dgm:t>
    </dgm:pt>
    <dgm:pt modelId="{7C65420A-BE5F-4649-BEB3-F717EAB44D0F}" type="sibTrans" cxnId="{29F55D58-0229-1D45-9C8D-F3FEE1E88136}">
      <dgm:prSet custT="1"/>
      <dgm:spPr/>
      <dgm:t>
        <a:bodyPr/>
        <a:lstStyle/>
        <a:p>
          <a:endParaRPr lang="en-US" sz="2400"/>
        </a:p>
      </dgm:t>
    </dgm:pt>
    <dgm:pt modelId="{DD5B221E-3081-4B48-A4BE-DD1265A0F2DB}">
      <dgm:prSet custT="1"/>
      <dgm:spPr>
        <a:solidFill>
          <a:schemeClr val="accent1">
            <a:lumMod val="75000"/>
          </a:schemeClr>
        </a:solidFill>
        <a:ln>
          <a:solidFill>
            <a:schemeClr val="bg1"/>
          </a:solidFill>
        </a:ln>
      </dgm:spPr>
      <dgm:t>
        <a:bodyPr/>
        <a:lstStyle/>
        <a:p>
          <a:pPr>
            <a:lnSpc>
              <a:spcPct val="100000"/>
            </a:lnSpc>
            <a:spcAft>
              <a:spcPts val="0"/>
            </a:spcAft>
          </a:pPr>
          <a:r>
            <a:rPr lang="en-US" sz="2400" dirty="0">
              <a:effectLst>
                <a:outerShdw blurRad="50800" dist="38100" dir="2700000" algn="tl" rotWithShape="0">
                  <a:prstClr val="black">
                    <a:alpha val="40000"/>
                  </a:prstClr>
                </a:outerShdw>
              </a:effectLst>
            </a:rPr>
            <a:t>POC are disproportionately concentrated in </a:t>
          </a:r>
        </a:p>
        <a:p>
          <a:pPr>
            <a:lnSpc>
              <a:spcPct val="100000"/>
            </a:lnSpc>
            <a:spcAft>
              <a:spcPts val="0"/>
            </a:spcAft>
          </a:pPr>
          <a:r>
            <a:rPr lang="en-US" sz="2400" dirty="0">
              <a:effectLst>
                <a:outerShdw blurRad="50800" dist="38100" dir="2700000" algn="tl" rotWithShape="0">
                  <a:prstClr val="black">
                    <a:alpha val="40000"/>
                  </a:prstClr>
                </a:outerShdw>
              </a:effectLst>
            </a:rPr>
            <a:t>lower-quality MA plans.</a:t>
          </a:r>
        </a:p>
      </dgm:t>
    </dgm:pt>
    <dgm:pt modelId="{460AB18A-1E95-164B-BF8D-E818CDD23D19}" type="parTrans" cxnId="{7AA14803-FD95-CB48-AED3-96790AA127C3}">
      <dgm:prSet/>
      <dgm:spPr/>
      <dgm:t>
        <a:bodyPr/>
        <a:lstStyle/>
        <a:p>
          <a:endParaRPr lang="en-US" sz="2400"/>
        </a:p>
      </dgm:t>
    </dgm:pt>
    <dgm:pt modelId="{749F044A-9748-6442-8BAD-4E5D06D996B2}" type="sibTrans" cxnId="{7AA14803-FD95-CB48-AED3-96790AA127C3}">
      <dgm:prSet custT="1"/>
      <dgm:spPr/>
      <dgm:t>
        <a:bodyPr/>
        <a:lstStyle/>
        <a:p>
          <a:endParaRPr lang="en-US" sz="2400"/>
        </a:p>
      </dgm:t>
    </dgm:pt>
    <dgm:pt modelId="{9D53276C-B5C4-E144-9626-61D3F46303FF}">
      <dgm:prSet custT="1"/>
      <dgm:spPr>
        <a:solidFill>
          <a:schemeClr val="accent1">
            <a:lumMod val="75000"/>
          </a:schemeClr>
        </a:solidFill>
        <a:ln>
          <a:solidFill>
            <a:schemeClr val="bg1"/>
          </a:solidFill>
        </a:ln>
      </dgm:spPr>
      <dgm:t>
        <a:bodyPr/>
        <a:lstStyle/>
        <a:p>
          <a:pPr>
            <a:lnSpc>
              <a:spcPct val="100000"/>
            </a:lnSpc>
            <a:spcAft>
              <a:spcPts val="0"/>
            </a:spcAft>
          </a:pPr>
          <a:r>
            <a:rPr lang="en-US" sz="2400">
              <a:effectLst>
                <a:outerShdw blurRad="50800" dist="38100" dir="2700000" algn="tl" rotWithShape="0">
                  <a:prstClr val="black">
                    <a:alpha val="40000"/>
                  </a:prstClr>
                </a:outerShdw>
              </a:effectLst>
            </a:rPr>
            <a:t>POC in MA fare worse on most measures of health.</a:t>
          </a:r>
        </a:p>
      </dgm:t>
    </dgm:pt>
    <dgm:pt modelId="{1F00B0B6-F342-EC49-9648-9952CB7E4FD9}" type="parTrans" cxnId="{E1C953D3-5901-6347-B016-0AB2B9DFB2A0}">
      <dgm:prSet/>
      <dgm:spPr/>
      <dgm:t>
        <a:bodyPr/>
        <a:lstStyle/>
        <a:p>
          <a:endParaRPr lang="en-US" sz="2400"/>
        </a:p>
      </dgm:t>
    </dgm:pt>
    <dgm:pt modelId="{FBB5BC29-0B1B-B846-AFE0-542602AAF3CC}" type="sibTrans" cxnId="{E1C953D3-5901-6347-B016-0AB2B9DFB2A0}">
      <dgm:prSet/>
      <dgm:spPr/>
      <dgm:t>
        <a:bodyPr/>
        <a:lstStyle/>
        <a:p>
          <a:endParaRPr lang="en-US" sz="2400"/>
        </a:p>
      </dgm:t>
    </dgm:pt>
    <dgm:pt modelId="{D2A9E3AB-CD53-B640-BB58-752281FF5A9F}" type="pres">
      <dgm:prSet presAssocID="{46EC9ABD-7967-304B-B464-EA11479F8E59}" presName="outerComposite" presStyleCnt="0">
        <dgm:presLayoutVars>
          <dgm:chMax val="5"/>
          <dgm:dir/>
          <dgm:resizeHandles val="exact"/>
        </dgm:presLayoutVars>
      </dgm:prSet>
      <dgm:spPr/>
    </dgm:pt>
    <dgm:pt modelId="{4871D589-00CC-FF4A-BEE5-1CE3AD6036DA}" type="pres">
      <dgm:prSet presAssocID="{46EC9ABD-7967-304B-B464-EA11479F8E59}" presName="dummyMaxCanvas" presStyleCnt="0">
        <dgm:presLayoutVars/>
      </dgm:prSet>
      <dgm:spPr/>
    </dgm:pt>
    <dgm:pt modelId="{9F1ED388-1FE1-294D-8AB5-593A6EF5FC3F}" type="pres">
      <dgm:prSet presAssocID="{46EC9ABD-7967-304B-B464-EA11479F8E59}" presName="ThreeNodes_1" presStyleLbl="node1" presStyleIdx="0" presStyleCnt="3">
        <dgm:presLayoutVars>
          <dgm:bulletEnabled val="1"/>
        </dgm:presLayoutVars>
      </dgm:prSet>
      <dgm:spPr/>
    </dgm:pt>
    <dgm:pt modelId="{E193A5E0-277E-7E47-BA52-0ECD685498CF}" type="pres">
      <dgm:prSet presAssocID="{46EC9ABD-7967-304B-B464-EA11479F8E59}" presName="ThreeNodes_2" presStyleLbl="node1" presStyleIdx="1" presStyleCnt="3">
        <dgm:presLayoutVars>
          <dgm:bulletEnabled val="1"/>
        </dgm:presLayoutVars>
      </dgm:prSet>
      <dgm:spPr/>
    </dgm:pt>
    <dgm:pt modelId="{88F0117A-A0DA-5641-98F9-81A6FF861F38}" type="pres">
      <dgm:prSet presAssocID="{46EC9ABD-7967-304B-B464-EA11479F8E59}" presName="ThreeNodes_3" presStyleLbl="node1" presStyleIdx="2" presStyleCnt="3">
        <dgm:presLayoutVars>
          <dgm:bulletEnabled val="1"/>
        </dgm:presLayoutVars>
      </dgm:prSet>
      <dgm:spPr/>
    </dgm:pt>
    <dgm:pt modelId="{306B7346-D6E5-3343-8C47-63E92371E63E}" type="pres">
      <dgm:prSet presAssocID="{46EC9ABD-7967-304B-B464-EA11479F8E59}" presName="ThreeConn_1-2" presStyleLbl="fgAccFollowNode1" presStyleIdx="0" presStyleCnt="2">
        <dgm:presLayoutVars>
          <dgm:bulletEnabled val="1"/>
        </dgm:presLayoutVars>
      </dgm:prSet>
      <dgm:spPr/>
    </dgm:pt>
    <dgm:pt modelId="{9FF27844-2896-8849-843E-C20A52C74289}" type="pres">
      <dgm:prSet presAssocID="{46EC9ABD-7967-304B-B464-EA11479F8E59}" presName="ThreeConn_2-3" presStyleLbl="fgAccFollowNode1" presStyleIdx="1" presStyleCnt="2">
        <dgm:presLayoutVars>
          <dgm:bulletEnabled val="1"/>
        </dgm:presLayoutVars>
      </dgm:prSet>
      <dgm:spPr/>
    </dgm:pt>
    <dgm:pt modelId="{1E2F0F35-41BD-9140-89A0-0238D0643BAD}" type="pres">
      <dgm:prSet presAssocID="{46EC9ABD-7967-304B-B464-EA11479F8E59}" presName="ThreeNodes_1_text" presStyleLbl="node1" presStyleIdx="2" presStyleCnt="3">
        <dgm:presLayoutVars>
          <dgm:bulletEnabled val="1"/>
        </dgm:presLayoutVars>
      </dgm:prSet>
      <dgm:spPr/>
    </dgm:pt>
    <dgm:pt modelId="{E327EB72-8DAC-5249-BC0D-44D520E352D8}" type="pres">
      <dgm:prSet presAssocID="{46EC9ABD-7967-304B-B464-EA11479F8E59}" presName="ThreeNodes_2_text" presStyleLbl="node1" presStyleIdx="2" presStyleCnt="3">
        <dgm:presLayoutVars>
          <dgm:bulletEnabled val="1"/>
        </dgm:presLayoutVars>
      </dgm:prSet>
      <dgm:spPr/>
    </dgm:pt>
    <dgm:pt modelId="{146B94CD-9FB2-D841-9ECB-334CB09EF67C}" type="pres">
      <dgm:prSet presAssocID="{46EC9ABD-7967-304B-B464-EA11479F8E59}" presName="ThreeNodes_3_text" presStyleLbl="node1" presStyleIdx="2" presStyleCnt="3">
        <dgm:presLayoutVars>
          <dgm:bulletEnabled val="1"/>
        </dgm:presLayoutVars>
      </dgm:prSet>
      <dgm:spPr/>
    </dgm:pt>
  </dgm:ptLst>
  <dgm:cxnLst>
    <dgm:cxn modelId="{7AA14803-FD95-CB48-AED3-96790AA127C3}" srcId="{46EC9ABD-7967-304B-B464-EA11479F8E59}" destId="{DD5B221E-3081-4B48-A4BE-DD1265A0F2DB}" srcOrd="1" destOrd="0" parTransId="{460AB18A-1E95-164B-BF8D-E818CDD23D19}" sibTransId="{749F044A-9748-6442-8BAD-4E5D06D996B2}"/>
    <dgm:cxn modelId="{66044004-AB71-0848-B4FC-44DEA03C3909}" type="presOf" srcId="{92C0A659-41C9-8A44-985C-EACCD43ADA82}" destId="{9F1ED388-1FE1-294D-8AB5-593A6EF5FC3F}" srcOrd="0" destOrd="0" presId="urn:microsoft.com/office/officeart/2005/8/layout/vProcess5"/>
    <dgm:cxn modelId="{3538E34B-4D3D-BD46-B079-9AB1CF0554A3}" type="presOf" srcId="{DD5B221E-3081-4B48-A4BE-DD1265A0F2DB}" destId="{E193A5E0-277E-7E47-BA52-0ECD685498CF}" srcOrd="0" destOrd="0" presId="urn:microsoft.com/office/officeart/2005/8/layout/vProcess5"/>
    <dgm:cxn modelId="{29F55D58-0229-1D45-9C8D-F3FEE1E88136}" srcId="{46EC9ABD-7967-304B-B464-EA11479F8E59}" destId="{92C0A659-41C9-8A44-985C-EACCD43ADA82}" srcOrd="0" destOrd="0" parTransId="{5B288772-B291-F74E-9C48-BBC474359CE8}" sibTransId="{7C65420A-BE5F-4649-BEB3-F717EAB44D0F}"/>
    <dgm:cxn modelId="{03B0D77A-3304-0B4F-A5F0-0ACA1FE2CAC5}" type="presOf" srcId="{9D53276C-B5C4-E144-9626-61D3F46303FF}" destId="{88F0117A-A0DA-5641-98F9-81A6FF861F38}" srcOrd="0" destOrd="0" presId="urn:microsoft.com/office/officeart/2005/8/layout/vProcess5"/>
    <dgm:cxn modelId="{1649548C-7A5F-DB4C-B2F2-20BD4849C99F}" type="presOf" srcId="{DD5B221E-3081-4B48-A4BE-DD1265A0F2DB}" destId="{E327EB72-8DAC-5249-BC0D-44D520E352D8}" srcOrd="1" destOrd="0" presId="urn:microsoft.com/office/officeart/2005/8/layout/vProcess5"/>
    <dgm:cxn modelId="{53914A92-F522-7644-B9F2-5C3F63FB737D}" type="presOf" srcId="{7C65420A-BE5F-4649-BEB3-F717EAB44D0F}" destId="{306B7346-D6E5-3343-8C47-63E92371E63E}" srcOrd="0" destOrd="0" presId="urn:microsoft.com/office/officeart/2005/8/layout/vProcess5"/>
    <dgm:cxn modelId="{D7EB50AD-A9F8-C741-BA9E-B6D2B007F9C3}" type="presOf" srcId="{749F044A-9748-6442-8BAD-4E5D06D996B2}" destId="{9FF27844-2896-8849-843E-C20A52C74289}" srcOrd="0" destOrd="0" presId="urn:microsoft.com/office/officeart/2005/8/layout/vProcess5"/>
    <dgm:cxn modelId="{80DF41B1-163F-2C45-8A2D-9588187A3B2C}" type="presOf" srcId="{9D53276C-B5C4-E144-9626-61D3F46303FF}" destId="{146B94CD-9FB2-D841-9ECB-334CB09EF67C}" srcOrd="1" destOrd="0" presId="urn:microsoft.com/office/officeart/2005/8/layout/vProcess5"/>
    <dgm:cxn modelId="{7FC252D3-7ED0-854A-B0E8-7FA3FF674E6A}" type="presOf" srcId="{92C0A659-41C9-8A44-985C-EACCD43ADA82}" destId="{1E2F0F35-41BD-9140-89A0-0238D0643BAD}" srcOrd="1" destOrd="0" presId="urn:microsoft.com/office/officeart/2005/8/layout/vProcess5"/>
    <dgm:cxn modelId="{E1C953D3-5901-6347-B016-0AB2B9DFB2A0}" srcId="{46EC9ABD-7967-304B-B464-EA11479F8E59}" destId="{9D53276C-B5C4-E144-9626-61D3F46303FF}" srcOrd="2" destOrd="0" parTransId="{1F00B0B6-F342-EC49-9648-9952CB7E4FD9}" sibTransId="{FBB5BC29-0B1B-B846-AFE0-542602AAF3CC}"/>
    <dgm:cxn modelId="{0EFB76D3-F5FA-064D-827C-4C50AA62E6A5}" type="presOf" srcId="{46EC9ABD-7967-304B-B464-EA11479F8E59}" destId="{D2A9E3AB-CD53-B640-BB58-752281FF5A9F}" srcOrd="0" destOrd="0" presId="urn:microsoft.com/office/officeart/2005/8/layout/vProcess5"/>
    <dgm:cxn modelId="{AB37D2F6-A4CF-2544-BBEA-CFFEAAC3E3F8}" type="presParOf" srcId="{D2A9E3AB-CD53-B640-BB58-752281FF5A9F}" destId="{4871D589-00CC-FF4A-BEE5-1CE3AD6036DA}" srcOrd="0" destOrd="0" presId="urn:microsoft.com/office/officeart/2005/8/layout/vProcess5"/>
    <dgm:cxn modelId="{B657F479-A864-2F44-A738-D17185A17BE6}" type="presParOf" srcId="{D2A9E3AB-CD53-B640-BB58-752281FF5A9F}" destId="{9F1ED388-1FE1-294D-8AB5-593A6EF5FC3F}" srcOrd="1" destOrd="0" presId="urn:microsoft.com/office/officeart/2005/8/layout/vProcess5"/>
    <dgm:cxn modelId="{F046F1A5-4A21-8947-B04E-6B248D40F435}" type="presParOf" srcId="{D2A9E3AB-CD53-B640-BB58-752281FF5A9F}" destId="{E193A5E0-277E-7E47-BA52-0ECD685498CF}" srcOrd="2" destOrd="0" presId="urn:microsoft.com/office/officeart/2005/8/layout/vProcess5"/>
    <dgm:cxn modelId="{554586C3-F192-BE49-97C6-245EE6FF434D}" type="presParOf" srcId="{D2A9E3AB-CD53-B640-BB58-752281FF5A9F}" destId="{88F0117A-A0DA-5641-98F9-81A6FF861F38}" srcOrd="3" destOrd="0" presId="urn:microsoft.com/office/officeart/2005/8/layout/vProcess5"/>
    <dgm:cxn modelId="{CD2AE070-F30F-EB46-9B57-855ADC285B12}" type="presParOf" srcId="{D2A9E3AB-CD53-B640-BB58-752281FF5A9F}" destId="{306B7346-D6E5-3343-8C47-63E92371E63E}" srcOrd="4" destOrd="0" presId="urn:microsoft.com/office/officeart/2005/8/layout/vProcess5"/>
    <dgm:cxn modelId="{672C5148-9084-B84B-9D06-5E8AEBC53667}" type="presParOf" srcId="{D2A9E3AB-CD53-B640-BB58-752281FF5A9F}" destId="{9FF27844-2896-8849-843E-C20A52C74289}" srcOrd="5" destOrd="0" presId="urn:microsoft.com/office/officeart/2005/8/layout/vProcess5"/>
    <dgm:cxn modelId="{76EC4AB0-9EC4-2D4A-BC5F-A543451DF7A8}" type="presParOf" srcId="{D2A9E3AB-CD53-B640-BB58-752281FF5A9F}" destId="{1E2F0F35-41BD-9140-89A0-0238D0643BAD}" srcOrd="6" destOrd="0" presId="urn:microsoft.com/office/officeart/2005/8/layout/vProcess5"/>
    <dgm:cxn modelId="{6435DCC9-9858-8E4E-B4CE-DB9F967410D6}" type="presParOf" srcId="{D2A9E3AB-CD53-B640-BB58-752281FF5A9F}" destId="{E327EB72-8DAC-5249-BC0D-44D520E352D8}" srcOrd="7" destOrd="0" presId="urn:microsoft.com/office/officeart/2005/8/layout/vProcess5"/>
    <dgm:cxn modelId="{45CFEF8D-81DF-3E40-99B4-5931CE07F6F6}" type="presParOf" srcId="{D2A9E3AB-CD53-B640-BB58-752281FF5A9F}" destId="{146B94CD-9FB2-D841-9ECB-334CB09EF67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077370-154A-FF4F-95BB-940FE3BA95D5}" type="doc">
      <dgm:prSet loTypeId="urn:microsoft.com/office/officeart/2005/8/layout/process4" loCatId="relationship" qsTypeId="urn:microsoft.com/office/officeart/2005/8/quickstyle/simple1" qsCatId="simple" csTypeId="urn:microsoft.com/office/officeart/2005/8/colors/accent1_2" csCatId="accent1" phldr="1"/>
      <dgm:spPr/>
      <dgm:t>
        <a:bodyPr/>
        <a:lstStyle/>
        <a:p>
          <a:endParaRPr lang="en-US"/>
        </a:p>
      </dgm:t>
    </dgm:pt>
    <dgm:pt modelId="{02291D67-A5BD-DD4E-BBCD-48324ADA7943}">
      <dgm:prSet custT="1"/>
      <dgm:spPr>
        <a:solidFill>
          <a:schemeClr val="accent1">
            <a:lumMod val="75000"/>
          </a:schemeClr>
        </a:solidFill>
      </dgm:spPr>
      <dgm:t>
        <a:bodyPr/>
        <a:lstStyle/>
        <a:p>
          <a:pPr>
            <a:lnSpc>
              <a:spcPct val="100000"/>
            </a:lnSpc>
            <a:spcAft>
              <a:spcPts val="0"/>
            </a:spcAft>
          </a:pPr>
          <a:r>
            <a:rPr lang="en-US" sz="2000" dirty="0">
              <a:effectLst>
                <a:outerShdw blurRad="50800" dist="38100" dir="2700000" algn="tl" rotWithShape="0">
                  <a:prstClr val="black">
                    <a:alpha val="40000"/>
                  </a:prstClr>
                </a:outerShdw>
              </a:effectLst>
            </a:rPr>
            <a:t>TM has no upper limit on out-of-pocket costs.</a:t>
          </a:r>
        </a:p>
        <a:p>
          <a:pPr>
            <a:lnSpc>
              <a:spcPct val="100000"/>
            </a:lnSpc>
            <a:spcAft>
              <a:spcPts val="0"/>
            </a:spcAft>
          </a:pPr>
          <a:r>
            <a:rPr lang="en-US" sz="2000" dirty="0">
              <a:effectLst>
                <a:outerShdw blurRad="50800" dist="38100" dir="2700000" algn="tl" rotWithShape="0">
                  <a:prstClr val="black">
                    <a:alpha val="40000"/>
                  </a:prstClr>
                </a:outerShdw>
              </a:effectLst>
            </a:rPr>
            <a:t>(20% for outpatient care, $1,716 per hospitalization)</a:t>
          </a:r>
        </a:p>
      </dgm:t>
    </dgm:pt>
    <dgm:pt modelId="{8EB832D6-F189-F640-94C1-3FA61A740D2F}" type="parTrans" cxnId="{2C8D253F-1B4B-B34E-BADA-6253E24804EE}">
      <dgm:prSet/>
      <dgm:spPr/>
      <dgm:t>
        <a:bodyPr/>
        <a:lstStyle/>
        <a:p>
          <a:endParaRPr lang="en-US"/>
        </a:p>
      </dgm:t>
    </dgm:pt>
    <dgm:pt modelId="{AB6FDE50-DFA9-9746-9F97-5224AA032077}" type="sibTrans" cxnId="{2C8D253F-1B4B-B34E-BADA-6253E24804EE}">
      <dgm:prSet/>
      <dgm:spPr/>
      <dgm:t>
        <a:bodyPr/>
        <a:lstStyle/>
        <a:p>
          <a:endParaRPr lang="en-US"/>
        </a:p>
      </dgm:t>
    </dgm:pt>
    <dgm:pt modelId="{EB7CB034-15F5-CD49-AC50-56B80EF3CA6C}">
      <dgm:prSet custT="1"/>
      <dgm:spPr>
        <a:solidFill>
          <a:schemeClr val="accent1">
            <a:lumMod val="75000"/>
          </a:schemeClr>
        </a:solidFill>
      </dgm:spPr>
      <dgm:t>
        <a:bodyPr/>
        <a:lstStyle/>
        <a:p>
          <a:pPr>
            <a:lnSpc>
              <a:spcPct val="100000"/>
            </a:lnSpc>
            <a:spcAft>
              <a:spcPts val="0"/>
            </a:spcAft>
          </a:pPr>
          <a:r>
            <a:rPr lang="en-US" sz="2000" dirty="0">
              <a:effectLst>
                <a:outerShdw blurRad="50800" dist="38100" dir="2700000" algn="tl" rotWithShape="0">
                  <a:prstClr val="black">
                    <a:alpha val="40000"/>
                  </a:prstClr>
                </a:outerShdw>
              </a:effectLst>
            </a:rPr>
            <a:t>Most people in TM get Medigap to limit expenses</a:t>
          </a:r>
        </a:p>
      </dgm:t>
    </dgm:pt>
    <dgm:pt modelId="{3BD5D582-6B06-2046-924F-E374F24D8B32}" type="parTrans" cxnId="{DF49A251-FB16-3444-B4CA-40E6CDBAC635}">
      <dgm:prSet/>
      <dgm:spPr/>
      <dgm:t>
        <a:bodyPr/>
        <a:lstStyle/>
        <a:p>
          <a:endParaRPr lang="en-US"/>
        </a:p>
      </dgm:t>
    </dgm:pt>
    <dgm:pt modelId="{DBD5AC38-C24B-C646-8860-3A6B4DC27A88}" type="sibTrans" cxnId="{DF49A251-FB16-3444-B4CA-40E6CDBAC635}">
      <dgm:prSet/>
      <dgm:spPr/>
      <dgm:t>
        <a:bodyPr/>
        <a:lstStyle/>
        <a:p>
          <a:endParaRPr lang="en-US"/>
        </a:p>
      </dgm:t>
    </dgm:pt>
    <dgm:pt modelId="{6A8ED651-F495-B942-B627-B3F9F5C291D5}">
      <dgm:prSet custT="1"/>
      <dgm:spPr>
        <a:solidFill>
          <a:schemeClr val="accent1">
            <a:lumMod val="75000"/>
          </a:schemeClr>
        </a:solidFill>
      </dgm:spPr>
      <dgm:t>
        <a:bodyPr/>
        <a:lstStyle/>
        <a:p>
          <a:pPr>
            <a:lnSpc>
              <a:spcPct val="100000"/>
            </a:lnSpc>
            <a:spcAft>
              <a:spcPts val="0"/>
            </a:spcAft>
          </a:pPr>
          <a:r>
            <a:rPr lang="en-US" sz="2000" dirty="0">
              <a:effectLst>
                <a:outerShdw blurRad="50800" dist="38100" dir="2700000" algn="tl" rotWithShape="0">
                  <a:prstClr val="black">
                    <a:alpha val="40000"/>
                  </a:prstClr>
                </a:outerShdw>
              </a:effectLst>
            </a:rPr>
            <a:t>Medigap premiums are unaffordable for many POC </a:t>
          </a:r>
        </a:p>
        <a:p>
          <a:pPr>
            <a:lnSpc>
              <a:spcPct val="100000"/>
            </a:lnSpc>
            <a:spcAft>
              <a:spcPts val="0"/>
            </a:spcAft>
          </a:pPr>
          <a:r>
            <a:rPr lang="en-US" sz="2000" dirty="0">
              <a:effectLst>
                <a:outerShdw blurRad="50800" dist="38100" dir="2700000" algn="tl" rotWithShape="0">
                  <a:prstClr val="black">
                    <a:alpha val="40000"/>
                  </a:prstClr>
                </a:outerShdw>
              </a:effectLst>
            </a:rPr>
            <a:t>(~$2,000 per year)</a:t>
          </a:r>
        </a:p>
      </dgm:t>
    </dgm:pt>
    <dgm:pt modelId="{978AC236-B4D8-B54E-8048-7351A35325B9}" type="parTrans" cxnId="{4F1B4025-39A5-3647-BB08-4D4AF12E716B}">
      <dgm:prSet/>
      <dgm:spPr/>
      <dgm:t>
        <a:bodyPr/>
        <a:lstStyle/>
        <a:p>
          <a:endParaRPr lang="en-US"/>
        </a:p>
      </dgm:t>
    </dgm:pt>
    <dgm:pt modelId="{FA83A26E-415C-8040-A7DA-9ACAF7AE9C7D}" type="sibTrans" cxnId="{4F1B4025-39A5-3647-BB08-4D4AF12E716B}">
      <dgm:prSet/>
      <dgm:spPr/>
      <dgm:t>
        <a:bodyPr/>
        <a:lstStyle/>
        <a:p>
          <a:endParaRPr lang="en-US"/>
        </a:p>
      </dgm:t>
    </dgm:pt>
    <dgm:pt modelId="{76DECA97-474C-F14B-A878-4EA817A6BEDA}" type="pres">
      <dgm:prSet presAssocID="{87077370-154A-FF4F-95BB-940FE3BA95D5}" presName="Name0" presStyleCnt="0">
        <dgm:presLayoutVars>
          <dgm:dir/>
          <dgm:animLvl val="lvl"/>
          <dgm:resizeHandles val="exact"/>
        </dgm:presLayoutVars>
      </dgm:prSet>
      <dgm:spPr/>
    </dgm:pt>
    <dgm:pt modelId="{2A491584-32B0-E044-9604-7EEB64787694}" type="pres">
      <dgm:prSet presAssocID="{6A8ED651-F495-B942-B627-B3F9F5C291D5}" presName="boxAndChildren" presStyleCnt="0"/>
      <dgm:spPr/>
    </dgm:pt>
    <dgm:pt modelId="{86C473B7-4199-594B-8EA1-D328A7382C44}" type="pres">
      <dgm:prSet presAssocID="{6A8ED651-F495-B942-B627-B3F9F5C291D5}" presName="parentTextBox" presStyleLbl="node1" presStyleIdx="0" presStyleCnt="3"/>
      <dgm:spPr/>
    </dgm:pt>
    <dgm:pt modelId="{51975502-7FD2-4A43-8AAD-2A6CA29D4192}" type="pres">
      <dgm:prSet presAssocID="{DBD5AC38-C24B-C646-8860-3A6B4DC27A88}" presName="sp" presStyleCnt="0"/>
      <dgm:spPr/>
    </dgm:pt>
    <dgm:pt modelId="{ADA2057E-B15C-3C44-A9BD-FC5515E7D077}" type="pres">
      <dgm:prSet presAssocID="{EB7CB034-15F5-CD49-AC50-56B80EF3CA6C}" presName="arrowAndChildren" presStyleCnt="0"/>
      <dgm:spPr/>
    </dgm:pt>
    <dgm:pt modelId="{A6DFD5B1-6800-B54C-AD7A-C8302BBA8C64}" type="pres">
      <dgm:prSet presAssocID="{EB7CB034-15F5-CD49-AC50-56B80EF3CA6C}" presName="parentTextArrow" presStyleLbl="node1" presStyleIdx="1" presStyleCnt="3" custLinFactNeighborX="185"/>
      <dgm:spPr/>
    </dgm:pt>
    <dgm:pt modelId="{C06F40EA-BDE0-F146-B10E-21A669E6C70F}" type="pres">
      <dgm:prSet presAssocID="{AB6FDE50-DFA9-9746-9F97-5224AA032077}" presName="sp" presStyleCnt="0"/>
      <dgm:spPr/>
    </dgm:pt>
    <dgm:pt modelId="{2687D32D-045F-EB4C-9219-5A75C9035049}" type="pres">
      <dgm:prSet presAssocID="{02291D67-A5BD-DD4E-BBCD-48324ADA7943}" presName="arrowAndChildren" presStyleCnt="0"/>
      <dgm:spPr/>
    </dgm:pt>
    <dgm:pt modelId="{786FC960-8EC7-3441-8B48-AA86D0444C41}" type="pres">
      <dgm:prSet presAssocID="{02291D67-A5BD-DD4E-BBCD-48324ADA7943}" presName="parentTextArrow" presStyleLbl="node1" presStyleIdx="2" presStyleCnt="3"/>
      <dgm:spPr/>
    </dgm:pt>
  </dgm:ptLst>
  <dgm:cxnLst>
    <dgm:cxn modelId="{4F1B4025-39A5-3647-BB08-4D4AF12E716B}" srcId="{87077370-154A-FF4F-95BB-940FE3BA95D5}" destId="{6A8ED651-F495-B942-B627-B3F9F5C291D5}" srcOrd="2" destOrd="0" parTransId="{978AC236-B4D8-B54E-8048-7351A35325B9}" sibTransId="{FA83A26E-415C-8040-A7DA-9ACAF7AE9C7D}"/>
    <dgm:cxn modelId="{8D104B38-553E-D04F-A73C-521F79D39625}" type="presOf" srcId="{EB7CB034-15F5-CD49-AC50-56B80EF3CA6C}" destId="{A6DFD5B1-6800-B54C-AD7A-C8302BBA8C64}" srcOrd="0" destOrd="0" presId="urn:microsoft.com/office/officeart/2005/8/layout/process4"/>
    <dgm:cxn modelId="{2C8D253F-1B4B-B34E-BADA-6253E24804EE}" srcId="{87077370-154A-FF4F-95BB-940FE3BA95D5}" destId="{02291D67-A5BD-DD4E-BBCD-48324ADA7943}" srcOrd="0" destOrd="0" parTransId="{8EB832D6-F189-F640-94C1-3FA61A740D2F}" sibTransId="{AB6FDE50-DFA9-9746-9F97-5224AA032077}"/>
    <dgm:cxn modelId="{DF49A251-FB16-3444-B4CA-40E6CDBAC635}" srcId="{87077370-154A-FF4F-95BB-940FE3BA95D5}" destId="{EB7CB034-15F5-CD49-AC50-56B80EF3CA6C}" srcOrd="1" destOrd="0" parTransId="{3BD5D582-6B06-2046-924F-E374F24D8B32}" sibTransId="{DBD5AC38-C24B-C646-8860-3A6B4DC27A88}"/>
    <dgm:cxn modelId="{449F3292-6633-5B47-BE4A-CBCD42CB1C69}" type="presOf" srcId="{87077370-154A-FF4F-95BB-940FE3BA95D5}" destId="{76DECA97-474C-F14B-A878-4EA817A6BEDA}" srcOrd="0" destOrd="0" presId="urn:microsoft.com/office/officeart/2005/8/layout/process4"/>
    <dgm:cxn modelId="{7BF070AE-B1D7-ED48-A1FE-AA67184FB593}" type="presOf" srcId="{02291D67-A5BD-DD4E-BBCD-48324ADA7943}" destId="{786FC960-8EC7-3441-8B48-AA86D0444C41}" srcOrd="0" destOrd="0" presId="urn:microsoft.com/office/officeart/2005/8/layout/process4"/>
    <dgm:cxn modelId="{BE5634BD-05AC-1A49-97BD-26518E3EDAA6}" type="presOf" srcId="{6A8ED651-F495-B942-B627-B3F9F5C291D5}" destId="{86C473B7-4199-594B-8EA1-D328A7382C44}" srcOrd="0" destOrd="0" presId="urn:microsoft.com/office/officeart/2005/8/layout/process4"/>
    <dgm:cxn modelId="{D0DC6A80-D95C-554F-A656-12B7C8E8164B}" type="presParOf" srcId="{76DECA97-474C-F14B-A878-4EA817A6BEDA}" destId="{2A491584-32B0-E044-9604-7EEB64787694}" srcOrd="0" destOrd="0" presId="urn:microsoft.com/office/officeart/2005/8/layout/process4"/>
    <dgm:cxn modelId="{6434890A-150A-5D49-AB83-B3FD42339973}" type="presParOf" srcId="{2A491584-32B0-E044-9604-7EEB64787694}" destId="{86C473B7-4199-594B-8EA1-D328A7382C44}" srcOrd="0" destOrd="0" presId="urn:microsoft.com/office/officeart/2005/8/layout/process4"/>
    <dgm:cxn modelId="{3BB86E5B-96AD-BC4B-863A-B4A6A98FB822}" type="presParOf" srcId="{76DECA97-474C-F14B-A878-4EA817A6BEDA}" destId="{51975502-7FD2-4A43-8AAD-2A6CA29D4192}" srcOrd="1" destOrd="0" presId="urn:microsoft.com/office/officeart/2005/8/layout/process4"/>
    <dgm:cxn modelId="{A553E02A-6A49-F141-B79B-D716DE21A8EC}" type="presParOf" srcId="{76DECA97-474C-F14B-A878-4EA817A6BEDA}" destId="{ADA2057E-B15C-3C44-A9BD-FC5515E7D077}" srcOrd="2" destOrd="0" presId="urn:microsoft.com/office/officeart/2005/8/layout/process4"/>
    <dgm:cxn modelId="{D3A773E4-9ED3-C048-9E84-86FE8F3F6A73}" type="presParOf" srcId="{ADA2057E-B15C-3C44-A9BD-FC5515E7D077}" destId="{A6DFD5B1-6800-B54C-AD7A-C8302BBA8C64}" srcOrd="0" destOrd="0" presId="urn:microsoft.com/office/officeart/2005/8/layout/process4"/>
    <dgm:cxn modelId="{B2B908B3-A9E2-2D43-B7C0-FF70FAF9EF2E}" type="presParOf" srcId="{76DECA97-474C-F14B-A878-4EA817A6BEDA}" destId="{C06F40EA-BDE0-F146-B10E-21A669E6C70F}" srcOrd="3" destOrd="0" presId="urn:microsoft.com/office/officeart/2005/8/layout/process4"/>
    <dgm:cxn modelId="{D9E497F6-6128-BC4F-9A5E-58CC904AF940}" type="presParOf" srcId="{76DECA97-474C-F14B-A878-4EA817A6BEDA}" destId="{2687D32D-045F-EB4C-9219-5A75C9035049}" srcOrd="4" destOrd="0" presId="urn:microsoft.com/office/officeart/2005/8/layout/process4"/>
    <dgm:cxn modelId="{9C251D58-B4C5-4F48-A565-D9C7C108B881}" type="presParOf" srcId="{2687D32D-045F-EB4C-9219-5A75C9035049}" destId="{786FC960-8EC7-3441-8B48-AA86D0444C4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D388-1FE1-294D-8AB5-593A6EF5FC3F}">
      <dsp:nvSpPr>
        <dsp:cNvPr id="0" name=""/>
        <dsp:cNvSpPr/>
      </dsp:nvSpPr>
      <dsp:spPr>
        <a:xfrm>
          <a:off x="0" y="0"/>
          <a:ext cx="8938260" cy="1206304"/>
        </a:xfrm>
        <a:prstGeom prst="roundRect">
          <a:avLst>
            <a:gd name="adj" fmla="val 10000"/>
          </a:avLst>
        </a:prstGeom>
        <a:solidFill>
          <a:schemeClr val="accent1">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kern="1200" dirty="0">
              <a:effectLst>
                <a:outerShdw blurRad="50800" dist="38100" dir="2700000" algn="tl" rotWithShape="0">
                  <a:prstClr val="black">
                    <a:alpha val="40000"/>
                  </a:prstClr>
                </a:outerShdw>
              </a:effectLst>
            </a:rPr>
            <a:t>People of color are more likely to enroll in MA.</a:t>
          </a:r>
        </a:p>
      </dsp:txBody>
      <dsp:txXfrm>
        <a:off x="35331" y="35331"/>
        <a:ext cx="7636564" cy="1135642"/>
      </dsp:txXfrm>
    </dsp:sp>
    <dsp:sp modelId="{E193A5E0-277E-7E47-BA52-0ECD685498CF}">
      <dsp:nvSpPr>
        <dsp:cNvPr id="0" name=""/>
        <dsp:cNvSpPr/>
      </dsp:nvSpPr>
      <dsp:spPr>
        <a:xfrm>
          <a:off x="788670" y="1407355"/>
          <a:ext cx="8938260" cy="1206304"/>
        </a:xfrm>
        <a:prstGeom prst="roundRect">
          <a:avLst>
            <a:gd name="adj" fmla="val 10000"/>
          </a:avLst>
        </a:prstGeom>
        <a:solidFill>
          <a:schemeClr val="accent1">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kern="1200" dirty="0">
              <a:effectLst>
                <a:outerShdw blurRad="50800" dist="38100" dir="2700000" algn="tl" rotWithShape="0">
                  <a:prstClr val="black">
                    <a:alpha val="40000"/>
                  </a:prstClr>
                </a:outerShdw>
              </a:effectLst>
            </a:rPr>
            <a:t>POC are disproportionately concentrated in </a:t>
          </a:r>
        </a:p>
        <a:p>
          <a:pPr marL="0" lvl="0" indent="0" algn="l" defTabSz="1066800">
            <a:lnSpc>
              <a:spcPct val="100000"/>
            </a:lnSpc>
            <a:spcBef>
              <a:spcPct val="0"/>
            </a:spcBef>
            <a:spcAft>
              <a:spcPts val="0"/>
            </a:spcAft>
            <a:buNone/>
          </a:pPr>
          <a:r>
            <a:rPr lang="en-US" sz="2400" kern="1200" dirty="0">
              <a:effectLst>
                <a:outerShdw blurRad="50800" dist="38100" dir="2700000" algn="tl" rotWithShape="0">
                  <a:prstClr val="black">
                    <a:alpha val="40000"/>
                  </a:prstClr>
                </a:outerShdw>
              </a:effectLst>
            </a:rPr>
            <a:t>lower-quality MA plans.</a:t>
          </a:r>
        </a:p>
      </dsp:txBody>
      <dsp:txXfrm>
        <a:off x="824001" y="1442686"/>
        <a:ext cx="7294830" cy="1135642"/>
      </dsp:txXfrm>
    </dsp:sp>
    <dsp:sp modelId="{88F0117A-A0DA-5641-98F9-81A6FF861F38}">
      <dsp:nvSpPr>
        <dsp:cNvPr id="0" name=""/>
        <dsp:cNvSpPr/>
      </dsp:nvSpPr>
      <dsp:spPr>
        <a:xfrm>
          <a:off x="1577340" y="2814710"/>
          <a:ext cx="8938260" cy="1206304"/>
        </a:xfrm>
        <a:prstGeom prst="roundRect">
          <a:avLst>
            <a:gd name="adj" fmla="val 10000"/>
          </a:avLst>
        </a:prstGeom>
        <a:solidFill>
          <a:schemeClr val="accent1">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kern="1200">
              <a:effectLst>
                <a:outerShdw blurRad="50800" dist="38100" dir="2700000" algn="tl" rotWithShape="0">
                  <a:prstClr val="black">
                    <a:alpha val="40000"/>
                  </a:prstClr>
                </a:outerShdw>
              </a:effectLst>
            </a:rPr>
            <a:t>POC in MA fare worse on most measures of health.</a:t>
          </a:r>
        </a:p>
      </dsp:txBody>
      <dsp:txXfrm>
        <a:off x="1612671" y="2850041"/>
        <a:ext cx="7294830" cy="1135642"/>
      </dsp:txXfrm>
    </dsp:sp>
    <dsp:sp modelId="{306B7346-D6E5-3343-8C47-63E92371E63E}">
      <dsp:nvSpPr>
        <dsp:cNvPr id="0" name=""/>
        <dsp:cNvSpPr/>
      </dsp:nvSpPr>
      <dsp:spPr>
        <a:xfrm>
          <a:off x="8154162" y="914780"/>
          <a:ext cx="784097" cy="7840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0584" y="914780"/>
        <a:ext cx="431253" cy="590033"/>
      </dsp:txXfrm>
    </dsp:sp>
    <dsp:sp modelId="{9FF27844-2896-8849-843E-C20A52C74289}">
      <dsp:nvSpPr>
        <dsp:cNvPr id="0" name=""/>
        <dsp:cNvSpPr/>
      </dsp:nvSpPr>
      <dsp:spPr>
        <a:xfrm>
          <a:off x="8942832" y="2314094"/>
          <a:ext cx="784097" cy="7840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19254" y="2314094"/>
        <a:ext cx="431253" cy="590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473B7-4199-594B-8EA1-D328A7382C44}">
      <dsp:nvSpPr>
        <dsp:cNvPr id="0" name=""/>
        <dsp:cNvSpPr/>
      </dsp:nvSpPr>
      <dsp:spPr>
        <a:xfrm>
          <a:off x="0" y="2788567"/>
          <a:ext cx="6662349" cy="91526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en-US" sz="2000" kern="1200" dirty="0">
              <a:effectLst>
                <a:outerShdw blurRad="50800" dist="38100" dir="2700000" algn="tl" rotWithShape="0">
                  <a:prstClr val="black">
                    <a:alpha val="40000"/>
                  </a:prstClr>
                </a:outerShdw>
              </a:effectLst>
            </a:rPr>
            <a:t>Medigap premiums are unaffordable for many POC </a:t>
          </a:r>
        </a:p>
        <a:p>
          <a:pPr marL="0" lvl="0" indent="0" algn="ctr" defTabSz="889000">
            <a:lnSpc>
              <a:spcPct val="100000"/>
            </a:lnSpc>
            <a:spcBef>
              <a:spcPct val="0"/>
            </a:spcBef>
            <a:spcAft>
              <a:spcPts val="0"/>
            </a:spcAft>
            <a:buNone/>
          </a:pPr>
          <a:r>
            <a:rPr lang="en-US" sz="2000" kern="1200" dirty="0">
              <a:effectLst>
                <a:outerShdw blurRad="50800" dist="38100" dir="2700000" algn="tl" rotWithShape="0">
                  <a:prstClr val="black">
                    <a:alpha val="40000"/>
                  </a:prstClr>
                </a:outerShdw>
              </a:effectLst>
            </a:rPr>
            <a:t>(~$2,000 per year)</a:t>
          </a:r>
        </a:p>
      </dsp:txBody>
      <dsp:txXfrm>
        <a:off x="0" y="2788567"/>
        <a:ext cx="6662349" cy="915269"/>
      </dsp:txXfrm>
    </dsp:sp>
    <dsp:sp modelId="{A6DFD5B1-6800-B54C-AD7A-C8302BBA8C64}">
      <dsp:nvSpPr>
        <dsp:cNvPr id="0" name=""/>
        <dsp:cNvSpPr/>
      </dsp:nvSpPr>
      <dsp:spPr>
        <a:xfrm rot="10800000">
          <a:off x="0" y="1394611"/>
          <a:ext cx="6662349" cy="1407685"/>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en-US" sz="2000" kern="1200" dirty="0">
              <a:effectLst>
                <a:outerShdw blurRad="50800" dist="38100" dir="2700000" algn="tl" rotWithShape="0">
                  <a:prstClr val="black">
                    <a:alpha val="40000"/>
                  </a:prstClr>
                </a:outerShdw>
              </a:effectLst>
            </a:rPr>
            <a:t>Most people in TM get Medigap to limit expenses</a:t>
          </a:r>
        </a:p>
      </dsp:txBody>
      <dsp:txXfrm rot="10800000">
        <a:off x="0" y="1394611"/>
        <a:ext cx="6662349" cy="914671"/>
      </dsp:txXfrm>
    </dsp:sp>
    <dsp:sp modelId="{786FC960-8EC7-3441-8B48-AA86D0444C41}">
      <dsp:nvSpPr>
        <dsp:cNvPr id="0" name=""/>
        <dsp:cNvSpPr/>
      </dsp:nvSpPr>
      <dsp:spPr>
        <a:xfrm rot="10800000">
          <a:off x="0" y="654"/>
          <a:ext cx="6662349" cy="1407685"/>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en-US" sz="2000" kern="1200" dirty="0">
              <a:effectLst>
                <a:outerShdw blurRad="50800" dist="38100" dir="2700000" algn="tl" rotWithShape="0">
                  <a:prstClr val="black">
                    <a:alpha val="40000"/>
                  </a:prstClr>
                </a:outerShdw>
              </a:effectLst>
            </a:rPr>
            <a:t>TM has no upper limit on out-of-pocket costs.</a:t>
          </a:r>
        </a:p>
        <a:p>
          <a:pPr marL="0" lvl="0" indent="0" algn="ctr" defTabSz="889000">
            <a:lnSpc>
              <a:spcPct val="100000"/>
            </a:lnSpc>
            <a:spcBef>
              <a:spcPct val="0"/>
            </a:spcBef>
            <a:spcAft>
              <a:spcPts val="0"/>
            </a:spcAft>
            <a:buNone/>
          </a:pPr>
          <a:r>
            <a:rPr lang="en-US" sz="2000" kern="1200" dirty="0">
              <a:effectLst>
                <a:outerShdw blurRad="50800" dist="38100" dir="2700000" algn="tl" rotWithShape="0">
                  <a:prstClr val="black">
                    <a:alpha val="40000"/>
                  </a:prstClr>
                </a:outerShdw>
              </a:effectLst>
            </a:rPr>
            <a:t>(20% for outpatient care, $1,716 per hospitalization)</a:t>
          </a:r>
        </a:p>
      </dsp:txBody>
      <dsp:txXfrm rot="10800000">
        <a:off x="0" y="654"/>
        <a:ext cx="6662349" cy="91467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I'm so happy and honored to present to you this morning!  Yesterday was great and I'm fired about our advocacy day tomorrow.  </a:t>
            </a:r>
          </a:p>
          <a:p>
            <a:r>
              <a:rPr lang="en-US" dirty="0"/>
              <a:t>CLICK</a:t>
            </a:r>
          </a:p>
        </p:txBody>
      </p:sp>
      <p:sp>
        <p:nvSpPr>
          <p:cNvPr id="4" name="Slide Number Placeholder 3"/>
          <p:cNvSpPr>
            <a:spLocks noGrp="1"/>
          </p:cNvSpPr>
          <p:nvPr>
            <p:ph type="sldNum" sz="quarter" idx="5"/>
          </p:nvPr>
        </p:nvSpPr>
        <p:spPr/>
        <p:txBody>
          <a:bodyPr/>
          <a:lstStyle/>
          <a:p>
            <a:fld id="{14C22042-ED39-0845-84FD-FD22A69983FA}" type="slidenum">
              <a:rPr lang="en-US" smtClean="0"/>
              <a:t>1</a:t>
            </a:fld>
            <a:endParaRPr lang="en-US"/>
          </a:p>
        </p:txBody>
      </p:sp>
    </p:spTree>
    <p:extLst>
      <p:ext uri="{BB962C8B-B14F-4D97-AF65-F5344CB8AC3E}">
        <p14:creationId xmlns:p14="http://schemas.microsoft.com/office/powerpoint/2010/main" val="108766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45B9-CE8E-615C-6841-4A5BD616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5B993-A777-D439-B39F-9D2681257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6C5BB-7123-45C7-2778-BD2067BD262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Across all of Medicare, Black enrollees have more cost-related problems accessing care than white enrollees.  </a:t>
            </a:r>
          </a:p>
          <a:p>
            <a:r>
              <a:rPr lang="en-US" sz="1200" kern="1200" dirty="0">
                <a:solidFill>
                  <a:schemeClr val="tx1"/>
                </a:solidFill>
                <a:effectLst/>
                <a:latin typeface="+mn-lt"/>
                <a:ea typeface="+mn-ea"/>
                <a:cs typeface="+mn-cs"/>
              </a:rPr>
              <a:t>CLICK. Box 1</a:t>
            </a:r>
          </a:p>
          <a:p>
            <a:r>
              <a:rPr lang="en-US" sz="1200" kern="1200" dirty="0">
                <a:solidFill>
                  <a:schemeClr val="tx1"/>
                </a:solidFill>
                <a:effectLst/>
                <a:latin typeface="+mn-lt"/>
                <a:ea typeface="+mn-ea"/>
                <a:cs typeface="+mn-cs"/>
              </a:rPr>
              <a:t>Even in traditional Medicare, Black people are twice as likely as white people to experience cost-related problems accessing care. </a:t>
            </a:r>
          </a:p>
          <a:p>
            <a:r>
              <a:rPr lang="en-US" sz="1200" kern="1200" dirty="0">
                <a:solidFill>
                  <a:schemeClr val="tx1"/>
                </a:solidFill>
                <a:effectLst/>
                <a:latin typeface="+mn-lt"/>
                <a:ea typeface="+mn-ea"/>
                <a:cs typeface="+mn-cs"/>
              </a:rPr>
              <a:t>CLICK  Box 2</a:t>
            </a:r>
          </a:p>
          <a:p>
            <a:r>
              <a:rPr lang="en-US" sz="1200" kern="1200" dirty="0">
                <a:solidFill>
                  <a:schemeClr val="tx1"/>
                </a:solidFill>
                <a:effectLst/>
                <a:latin typeface="+mn-lt"/>
                <a:ea typeface="+mn-ea"/>
                <a:cs typeface="+mn-cs"/>
              </a:rPr>
              <a:t>Compared to TM, MA enrollees experience significantly more cost-related barriers to accessing care, CLICK</a:t>
            </a:r>
            <a:r>
              <a:rPr lang="en-US" sz="1200" b="1" kern="1200" dirty="0">
                <a:solidFill>
                  <a:schemeClr val="tx1"/>
                </a:solidFill>
                <a:effectLst/>
                <a:latin typeface="+mn-lt"/>
                <a:ea typeface="+mn-ea"/>
                <a:cs typeface="+mn-cs"/>
              </a:rPr>
              <a:t> and this is more pronounced with Black enrollees than with white enrollees.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Box 3</a:t>
            </a:r>
          </a:p>
          <a:p>
            <a:r>
              <a:rPr lang="en-US" sz="1200" kern="1200" dirty="0">
                <a:solidFill>
                  <a:schemeClr val="tx1"/>
                </a:solidFill>
                <a:effectLst/>
                <a:latin typeface="+mn-lt"/>
                <a:ea typeface="+mn-ea"/>
                <a:cs typeface="+mn-cs"/>
              </a:rPr>
              <a:t>Now, let’s go a step further and look closely at people who are considered to be in fair or poor health—these are the people who are accessing the most care — because they need it.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Even in TM, this group experiences more cost-related problems than healthier groups.  And that’s pretty bad 25 – 27% of people.  Which doesn’t say much for our overall healthcare system.  (At least it appears fairly equitable).  But look at how much more cost barriers people in fair-to-poor health experience CLICK</a:t>
            </a:r>
          </a:p>
          <a:p>
            <a:r>
              <a:rPr lang="en-US" sz="1200" kern="1200" dirty="0">
                <a:solidFill>
                  <a:schemeClr val="tx1"/>
                </a:solidFill>
                <a:effectLst/>
                <a:latin typeface="+mn-lt"/>
                <a:ea typeface="+mn-ea"/>
                <a:cs typeface="+mn-cs"/>
              </a:rPr>
              <a:t>under MA!!  </a:t>
            </a:r>
          </a:p>
          <a:p>
            <a:r>
              <a:rPr lang="en-US" sz="1200" kern="1200" dirty="0">
                <a:solidFill>
                  <a:schemeClr val="tx1"/>
                </a:solidFill>
                <a:effectLst/>
                <a:latin typeface="+mn-lt"/>
                <a:ea typeface="+mn-ea"/>
                <a:cs typeface="+mn-cs"/>
              </a:rPr>
              <a:t>And the rate of cost-related problems accessing care is dramatically higher CLICK</a:t>
            </a:r>
          </a:p>
          <a:p>
            <a:r>
              <a:rPr lang="en-US" sz="1200" b="1" u="sng" kern="1200" dirty="0">
                <a:solidFill>
                  <a:schemeClr val="tx1"/>
                </a:solidFill>
                <a:effectLst/>
                <a:latin typeface="+mn-lt"/>
                <a:ea typeface="+mn-ea"/>
                <a:cs typeface="+mn-cs"/>
              </a:rPr>
              <a:t>among Black people in this group!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racial differences in cost barriers between Black and White enrollees are present in both TM and MA and are indicative of systemic racial inequities in our healthcare system.  But the stark differences in cost-related barriers to care between TM and MA tells you all you need to know.  MA is not a solution to bringing about health equity.  </a:t>
            </a:r>
          </a:p>
          <a:p>
            <a:r>
              <a:rPr lang="en-US" sz="1200" kern="1200" dirty="0">
                <a:solidFill>
                  <a:schemeClr val="tx1"/>
                </a:solidFill>
                <a:effectLst/>
                <a:latin typeface="+mn-lt"/>
                <a:ea typeface="+mn-ea"/>
                <a:cs typeface="+mn-cs"/>
              </a:rPr>
              <a:t>And it’s failing people when they need care the most</a:t>
            </a:r>
            <a:r>
              <a:rPr lang="en-US" dirty="0">
                <a:effectLst/>
              </a:rPr>
              <a:t> </a:t>
            </a:r>
            <a:endParaRPr lang="en-US" dirty="0"/>
          </a:p>
        </p:txBody>
      </p:sp>
      <p:sp>
        <p:nvSpPr>
          <p:cNvPr id="4" name="Slide Number Placeholder 3">
            <a:extLst>
              <a:ext uri="{FF2B5EF4-FFF2-40B4-BE49-F238E27FC236}">
                <a16:creationId xmlns:a16="http://schemas.microsoft.com/office/drawing/2014/main" id="{E37A2574-0DE5-539C-3A8E-D0CD64F53CCA}"/>
              </a:ext>
            </a:extLst>
          </p:cNvPr>
          <p:cNvSpPr>
            <a:spLocks noGrp="1"/>
          </p:cNvSpPr>
          <p:nvPr>
            <p:ph type="sldNum" sz="quarter" idx="5"/>
          </p:nvPr>
        </p:nvSpPr>
        <p:spPr/>
        <p:txBody>
          <a:bodyPr/>
          <a:lstStyle/>
          <a:p>
            <a:fld id="{14C22042-ED39-0845-84FD-FD22A69983FA}" type="slidenum">
              <a:rPr lang="en-US" smtClean="0"/>
              <a:t>10</a:t>
            </a:fld>
            <a:endParaRPr lang="en-US"/>
          </a:p>
        </p:txBody>
      </p:sp>
    </p:spTree>
    <p:extLst>
      <p:ext uri="{BB962C8B-B14F-4D97-AF65-F5344CB8AC3E}">
        <p14:creationId xmlns:p14="http://schemas.microsoft.com/office/powerpoint/2010/main" val="412215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this chart will show, people from minority groups get less healthcare in MA than white people in MA do.  And this is true across CLICK</a:t>
            </a:r>
          </a:p>
          <a:p>
            <a:r>
              <a:rPr lang="en-US" sz="1200" kern="1200" dirty="0">
                <a:solidFill>
                  <a:schemeClr val="tx1"/>
                </a:solidFill>
                <a:effectLst/>
                <a:latin typeface="+mn-lt"/>
                <a:ea typeface="+mn-ea"/>
                <a:cs typeface="+mn-cs"/>
              </a:rPr>
              <a:t>primary care,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specialty care, </a:t>
            </a:r>
          </a:p>
          <a:p>
            <a:r>
              <a:rPr lang="en-US" sz="1200" kern="1200" dirty="0">
                <a:solidFill>
                  <a:schemeClr val="tx1"/>
                </a:solidFill>
                <a:effectLst/>
                <a:latin typeface="+mn-lt"/>
                <a:ea typeface="+mn-ea"/>
                <a:cs typeface="+mn-cs"/>
              </a:rPr>
              <a:t>CLICK     </a:t>
            </a:r>
          </a:p>
          <a:p>
            <a:r>
              <a:rPr lang="en-US" sz="1200" kern="1200" dirty="0">
                <a:solidFill>
                  <a:schemeClr val="tx1"/>
                </a:solidFill>
                <a:effectLst/>
                <a:latin typeface="+mn-lt"/>
                <a:ea typeface="+mn-ea"/>
                <a:cs typeface="+mn-cs"/>
              </a:rPr>
              <a:t>and Flu CLICK and pneumococcal vaccines.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Only in the area of colon cancer screenings did MA show a slight advantage for minorities over whites </a:t>
            </a:r>
            <a:r>
              <a:rPr lang="en-US" sz="1200" u="sng" kern="1200" dirty="0">
                <a:solidFill>
                  <a:schemeClr val="tx1"/>
                </a:solidFill>
                <a:effectLst/>
                <a:latin typeface="+mn-lt"/>
                <a:ea typeface="+mn-ea"/>
                <a:cs typeface="+mn-cs"/>
              </a:rPr>
              <a:t>in receiving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what about quality of care to Black people in MA???</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11</a:t>
            </a:fld>
            <a:endParaRPr lang="en-US"/>
          </a:p>
        </p:txBody>
      </p:sp>
    </p:spTree>
    <p:extLst>
      <p:ext uri="{BB962C8B-B14F-4D97-AF65-F5344CB8AC3E}">
        <p14:creationId xmlns:p14="http://schemas.microsoft.com/office/powerpoint/2010/main" val="391200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proxy for health outcomes is the rate of re-hospitalization after surgery.  </a:t>
            </a:r>
          </a:p>
          <a:p>
            <a:r>
              <a:rPr lang="en-US" sz="1200" kern="1200" dirty="0">
                <a:solidFill>
                  <a:schemeClr val="tx1"/>
                </a:solidFill>
                <a:effectLst/>
                <a:latin typeface="+mn-lt"/>
                <a:ea typeface="+mn-ea"/>
                <a:cs typeface="+mn-cs"/>
              </a:rPr>
              <a:t>When we look at the rates of re-hospitalization after surgery, we see a CLICK</a:t>
            </a:r>
          </a:p>
          <a:p>
            <a:r>
              <a:rPr lang="en-US" sz="1200" kern="1200" dirty="0">
                <a:solidFill>
                  <a:schemeClr val="tx1"/>
                </a:solidFill>
                <a:effectLst/>
                <a:latin typeface="+mn-lt"/>
                <a:ea typeface="+mn-ea"/>
                <a:cs typeface="+mn-cs"/>
              </a:rPr>
              <a:t>disproportionately high rate of readmission after surgery among </a:t>
            </a:r>
            <a:r>
              <a:rPr lang="en-US" sz="1200" i="1" kern="1200" dirty="0">
                <a:solidFill>
                  <a:schemeClr val="tx1"/>
                </a:solidFill>
                <a:effectLst/>
                <a:latin typeface="+mn-lt"/>
                <a:ea typeface="+mn-ea"/>
                <a:cs typeface="+mn-cs"/>
              </a:rPr>
              <a:t>Black</a:t>
            </a:r>
            <a:r>
              <a:rPr lang="en-US" sz="1200" kern="1200" dirty="0">
                <a:solidFill>
                  <a:schemeClr val="tx1"/>
                </a:solidFill>
                <a:effectLst/>
                <a:latin typeface="+mn-lt"/>
                <a:ea typeface="+mn-ea"/>
                <a:cs typeface="+mn-cs"/>
              </a:rPr>
              <a:t> enrollees – and that’s even true in </a:t>
            </a:r>
            <a:r>
              <a:rPr lang="en-US" sz="1200" i="1" kern="1200" dirty="0">
                <a:solidFill>
                  <a:schemeClr val="tx1"/>
                </a:solidFill>
                <a:effectLst/>
                <a:latin typeface="+mn-lt"/>
                <a:ea typeface="+mn-ea"/>
                <a:cs typeface="+mn-cs"/>
              </a:rPr>
              <a:t>Traditional</a:t>
            </a:r>
            <a:r>
              <a:rPr lang="en-US" sz="1200" kern="1200" dirty="0">
                <a:solidFill>
                  <a:schemeClr val="tx1"/>
                </a:solidFill>
                <a:effectLst/>
                <a:latin typeface="+mn-lt"/>
                <a:ea typeface="+mn-ea"/>
                <a:cs typeface="+mn-cs"/>
              </a:rPr>
              <a:t> Medicare! </a:t>
            </a:r>
          </a:p>
          <a:p>
            <a:r>
              <a:rPr lang="en-US" sz="1200" kern="1200" dirty="0">
                <a:solidFill>
                  <a:schemeClr val="tx1"/>
                </a:solidFill>
                <a:effectLst/>
                <a:latin typeface="+mn-lt"/>
                <a:ea typeface="+mn-ea"/>
                <a:cs typeface="+mn-cs"/>
              </a:rPr>
              <a:t>Black people often fare worse than white people following surgery because of the existing structural inequities throughout our healthcare </a:t>
            </a:r>
            <a:r>
              <a:rPr lang="en-US" sz="1200" u="sng"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if the insurance industry claims about MA reducing inequities were true, we’d expect the gap in outcomes after surgery to narrow under MA.  </a:t>
            </a:r>
          </a:p>
          <a:p>
            <a:r>
              <a:rPr lang="en-US" sz="1200" kern="1200" dirty="0">
                <a:solidFill>
                  <a:schemeClr val="tx1"/>
                </a:solidFill>
                <a:effectLst/>
                <a:latin typeface="+mn-lt"/>
                <a:ea typeface="+mn-ea"/>
                <a:cs typeface="+mn-cs"/>
              </a:rPr>
              <a:t>In fact, we see the exact opposite</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Under MA, the rates of re-hospitalization after surgery for white people is lower than for whites with TM. CLICK</a:t>
            </a:r>
          </a:p>
          <a:p>
            <a:r>
              <a:rPr lang="en-US" sz="1200" kern="1200" dirty="0">
                <a:solidFill>
                  <a:schemeClr val="tx1"/>
                </a:solidFill>
                <a:effectLst/>
                <a:latin typeface="+mn-lt"/>
                <a:ea typeface="+mn-ea"/>
                <a:cs typeface="+mn-cs"/>
              </a:rPr>
              <a:t>But Black people covered by MA do </a:t>
            </a:r>
            <a:r>
              <a:rPr lang="en-US" sz="1200" i="1" kern="1200" dirty="0">
                <a:solidFill>
                  <a:schemeClr val="tx1"/>
                </a:solidFill>
                <a:effectLst/>
                <a:latin typeface="+mn-lt"/>
                <a:ea typeface="+mn-ea"/>
                <a:cs typeface="+mn-cs"/>
              </a:rPr>
              <a:t>way worse</a:t>
            </a:r>
            <a:r>
              <a:rPr lang="en-US" sz="1200" kern="1200" dirty="0">
                <a:solidFill>
                  <a:schemeClr val="tx1"/>
                </a:solidFill>
                <a:effectLst/>
                <a:latin typeface="+mn-lt"/>
                <a:ea typeface="+mn-ea"/>
                <a:cs typeface="+mn-cs"/>
              </a:rPr>
              <a:t> than white people with MA </a:t>
            </a:r>
            <a:r>
              <a:rPr lang="en-US" sz="1200" b="1"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worse than Black people with </a:t>
            </a:r>
            <a:r>
              <a:rPr lang="en-US" sz="1200" u="sng" kern="1200" dirty="0">
                <a:solidFill>
                  <a:schemeClr val="tx1"/>
                </a:solidFill>
                <a:effectLst/>
                <a:latin typeface="+mn-lt"/>
                <a:ea typeface="+mn-ea"/>
                <a:cs typeface="+mn-cs"/>
              </a:rPr>
              <a:t>Traditional Medicare.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MA </a:t>
            </a:r>
            <a:r>
              <a:rPr lang="en-US" sz="1200" b="1" kern="1200" dirty="0">
                <a:solidFill>
                  <a:schemeClr val="tx1"/>
                </a:solidFill>
                <a:effectLst/>
                <a:latin typeface="+mn-lt"/>
                <a:ea typeface="+mn-ea"/>
                <a:cs typeface="+mn-cs"/>
              </a:rPr>
              <a:t>actually widens</a:t>
            </a:r>
            <a:r>
              <a:rPr lang="en-US" sz="1200" kern="1200" dirty="0">
                <a:solidFill>
                  <a:schemeClr val="tx1"/>
                </a:solidFill>
                <a:effectLst/>
                <a:latin typeface="+mn-lt"/>
                <a:ea typeface="+mn-ea"/>
                <a:cs typeface="+mn-cs"/>
              </a:rPr>
              <a:t> the racial gap in adverse outcomes after surgery between Black and white </a:t>
            </a:r>
            <a:r>
              <a:rPr lang="en-US" sz="1200" u="sng" kern="1200" dirty="0">
                <a:solidFill>
                  <a:schemeClr val="tx1"/>
                </a:solidFill>
                <a:effectLst/>
                <a:latin typeface="+mn-lt"/>
                <a:ea typeface="+mn-ea"/>
                <a:cs typeface="+mn-cs"/>
              </a:rPr>
              <a:t>patients.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there’s this:</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12</a:t>
            </a:fld>
            <a:endParaRPr lang="en-US"/>
          </a:p>
        </p:txBody>
      </p:sp>
    </p:spTree>
    <p:extLst>
      <p:ext uri="{BB962C8B-B14F-4D97-AF65-F5344CB8AC3E}">
        <p14:creationId xmlns:p14="http://schemas.microsoft.com/office/powerpoint/2010/main" val="108202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some compelling data </a:t>
            </a:r>
            <a:r>
              <a:rPr lang="en-US" sz="1200" i="1" kern="1200" dirty="0">
                <a:solidFill>
                  <a:schemeClr val="tx1"/>
                </a:solidFill>
                <a:effectLst/>
                <a:latin typeface="+mn-lt"/>
                <a:ea typeface="+mn-ea"/>
                <a:cs typeface="+mn-cs"/>
              </a:rPr>
              <a:t>just</a:t>
            </a:r>
            <a:r>
              <a:rPr lang="en-US" sz="1200" kern="1200" dirty="0">
                <a:solidFill>
                  <a:schemeClr val="tx1"/>
                </a:solidFill>
                <a:effectLst/>
                <a:latin typeface="+mn-lt"/>
                <a:ea typeface="+mn-ea"/>
                <a:cs typeface="+mn-cs"/>
              </a:rPr>
              <a:t> published in the journal, Health Affairs, showing that MA plans are more likely to deny claims from Black people than other groups.  Now, this is not the result of one nefarious little MA Medical Director sitting in an office scanning claims and denying them because the claimants are Black.  </a:t>
            </a:r>
          </a:p>
          <a:p>
            <a:r>
              <a:rPr lang="en-US" sz="1200" kern="1200" dirty="0">
                <a:solidFill>
                  <a:schemeClr val="tx1"/>
                </a:solidFill>
                <a:effectLst/>
                <a:latin typeface="+mn-lt"/>
                <a:ea typeface="+mn-ea"/>
                <a:cs typeface="+mn-cs"/>
              </a:rPr>
              <a:t>CLICK </a:t>
            </a:r>
          </a:p>
          <a:p>
            <a:r>
              <a:rPr lang="en-US" sz="1200" kern="1200" dirty="0">
                <a:solidFill>
                  <a:schemeClr val="tx1"/>
                </a:solidFill>
                <a:effectLst/>
                <a:latin typeface="+mn-lt"/>
                <a:ea typeface="+mn-ea"/>
                <a:cs typeface="+mn-cs"/>
              </a:rPr>
              <a:t>The higher denial rates for POC are a direct consequence of POC being concentrated in lower-quality MA plans where denial rates are higher.</a:t>
            </a:r>
          </a:p>
          <a:p>
            <a:r>
              <a:rPr lang="en-US" sz="1200" b="1" kern="1200" dirty="0">
                <a:solidFill>
                  <a:schemeClr val="tx1"/>
                </a:solidFill>
                <a:effectLst/>
                <a:latin typeface="+mn-lt"/>
                <a:ea typeface="+mn-ea"/>
                <a:cs typeface="+mn-cs"/>
              </a:rPr>
              <a:t>This is a stunning piece of evidence</a:t>
            </a:r>
            <a:r>
              <a:rPr lang="en-US" sz="1200" kern="1200" dirty="0">
                <a:solidFill>
                  <a:schemeClr val="tx1"/>
                </a:solidFill>
                <a:effectLst/>
                <a:latin typeface="+mn-lt"/>
                <a:ea typeface="+mn-ea"/>
                <a:cs typeface="+mn-cs"/>
              </a:rPr>
              <a:t> showing that </a:t>
            </a:r>
          </a:p>
          <a:p>
            <a:r>
              <a:rPr lang="en-US" sz="1200" kern="1200" dirty="0">
                <a:solidFill>
                  <a:schemeClr val="tx1"/>
                </a:solidFill>
                <a:effectLst/>
                <a:latin typeface="+mn-lt"/>
                <a:ea typeface="+mn-ea"/>
                <a:cs typeface="+mn-cs"/>
              </a:rPr>
              <a:t>MA not only perpetuates existing racial inequities in healthcare, it </a:t>
            </a:r>
            <a:r>
              <a:rPr lang="en-US" sz="1200" u="sng" kern="1200" dirty="0">
                <a:solidFill>
                  <a:schemeClr val="tx1"/>
                </a:solidFill>
                <a:effectLst/>
                <a:latin typeface="+mn-lt"/>
                <a:ea typeface="+mn-ea"/>
                <a:cs typeface="+mn-cs"/>
              </a:rPr>
              <a:t>worsens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I’ve mentioned low-quality plans a few times.  Let’s take a moment so we can talk about how plan quality ratings.</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13</a:t>
            </a:fld>
            <a:endParaRPr lang="en-US"/>
          </a:p>
        </p:txBody>
      </p:sp>
    </p:spTree>
    <p:extLst>
      <p:ext uri="{BB962C8B-B14F-4D97-AF65-F5344CB8AC3E}">
        <p14:creationId xmlns:p14="http://schemas.microsoft.com/office/powerpoint/2010/main" val="163837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new research applied CMS’s tool to compare MA plan quality.  </a:t>
            </a:r>
            <a:r>
              <a:rPr lang="en-US" sz="1200" b="1" kern="1200" dirty="0">
                <a:solidFill>
                  <a:schemeClr val="tx1"/>
                </a:solidFill>
                <a:effectLst/>
                <a:latin typeface="+mn-lt"/>
                <a:ea typeface="+mn-ea"/>
                <a:cs typeface="+mn-cs"/>
              </a:rPr>
              <a:t>When we talk about lower quality plans, we are referring to plans with lower star quality ratings.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STAR rating system is used by CMS to determine if plans are meeting certain metrics on quality of care and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Star ratings</a:t>
            </a:r>
            <a:r>
              <a:rPr lang="en-US" sz="1200" kern="1200" dirty="0">
                <a:solidFill>
                  <a:schemeClr val="tx1"/>
                </a:solidFill>
                <a:effectLst/>
                <a:latin typeface="+mn-lt"/>
                <a:ea typeface="+mn-ea"/>
                <a:cs typeface="+mn-cs"/>
              </a:rPr>
              <a:t> are fairly crude and imperfect but</a:t>
            </a:r>
          </a:p>
          <a:p>
            <a:r>
              <a:rPr lang="en-US" sz="1200" kern="1200" dirty="0">
                <a:solidFill>
                  <a:schemeClr val="tx1"/>
                </a:solidFill>
                <a:effectLst/>
                <a:latin typeface="+mn-lt"/>
                <a:ea typeface="+mn-ea"/>
                <a:cs typeface="+mn-cs"/>
              </a:rPr>
              <a:t>They have - CLICK - significance for patients and insurance plans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Patients look at star ratings to learn about the quality of care they might receive.  CLICK Star ratings also reflect patient experience metrics such as how often enrollees leave their plans or how timely their appeals are processed.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CMS stars also have significant implications for the MA insurance plans.  Higher star ratings amount to higher reimbursements from CMS. </a:t>
            </a:r>
          </a:p>
          <a:p>
            <a:r>
              <a:rPr lang="en-US" sz="1200" kern="1200" dirty="0">
                <a:solidFill>
                  <a:schemeClr val="tx1"/>
                </a:solidFill>
                <a:effectLst/>
                <a:latin typeface="+mn-lt"/>
                <a:ea typeface="+mn-ea"/>
                <a:cs typeface="+mn-cs"/>
              </a:rPr>
              <a:t>CLICK </a:t>
            </a:r>
          </a:p>
          <a:p>
            <a:r>
              <a:rPr lang="en-US" sz="1200" kern="1200" dirty="0">
                <a:solidFill>
                  <a:schemeClr val="tx1"/>
                </a:solidFill>
                <a:effectLst/>
                <a:latin typeface="+mn-lt"/>
                <a:ea typeface="+mn-ea"/>
                <a:cs typeface="+mn-cs"/>
              </a:rPr>
              <a:t>CMS gives a bonus to MA plans scoring at least 4.0 stars.  Remember that number.  We will come back to it shortly.  CMS also gives CLICK</a:t>
            </a:r>
          </a:p>
          <a:p>
            <a:r>
              <a:rPr lang="en-US" sz="1200" kern="1200" dirty="0">
                <a:solidFill>
                  <a:schemeClr val="tx1"/>
                </a:solidFill>
                <a:effectLst/>
                <a:latin typeface="+mn-lt"/>
                <a:ea typeface="+mn-ea"/>
                <a:cs typeface="+mn-cs"/>
              </a:rPr>
              <a:t>an additional quality bonus to some of those plans.  The CLICK</a:t>
            </a:r>
          </a:p>
          <a:p>
            <a:r>
              <a:rPr lang="en-US" sz="1200" kern="1200" dirty="0">
                <a:solidFill>
                  <a:schemeClr val="tx1"/>
                </a:solidFill>
                <a:effectLst/>
                <a:latin typeface="+mn-lt"/>
                <a:ea typeface="+mn-ea"/>
                <a:cs typeface="+mn-cs"/>
              </a:rPr>
              <a:t> increased payments are intended to help enrollees by subsidizing the provision of CLICK</a:t>
            </a:r>
          </a:p>
          <a:p>
            <a:r>
              <a:rPr lang="en-US" sz="1200" kern="1200" dirty="0">
                <a:solidFill>
                  <a:schemeClr val="tx1"/>
                </a:solidFill>
                <a:effectLst/>
                <a:latin typeface="+mn-lt"/>
                <a:ea typeface="+mn-ea"/>
                <a:cs typeface="+mn-cs"/>
              </a:rPr>
              <a:t>supplemental benefits, lower copays, and even lower premiums.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14</a:t>
            </a:fld>
            <a:endParaRPr lang="en-US"/>
          </a:p>
        </p:txBody>
      </p:sp>
    </p:spTree>
    <p:extLst>
      <p:ext uri="{BB962C8B-B14F-4D97-AF65-F5344CB8AC3E}">
        <p14:creationId xmlns:p14="http://schemas.microsoft.com/office/powerpoint/2010/main" val="31345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our new research with Hopkins, </a:t>
            </a:r>
            <a:r>
              <a:rPr lang="en-US" sz="1200" b="1" kern="1200" dirty="0">
                <a:solidFill>
                  <a:schemeClr val="tx1"/>
                </a:solidFill>
                <a:effectLst/>
                <a:latin typeface="+mn-lt"/>
                <a:ea typeface="+mn-ea"/>
                <a:cs typeface="+mn-cs"/>
              </a:rPr>
              <a:t>MA plans' star ratings vary widely based on racial representation in the plans.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research found that 25% of MA plans enroll more POC than would be predicted based on local demographics.  When we assessed those plans using the CMS star rating tool, we found something really concerning.  </a:t>
            </a:r>
          </a:p>
          <a:p>
            <a:r>
              <a:rPr lang="en-US" sz="1200" kern="1200" dirty="0">
                <a:solidFill>
                  <a:schemeClr val="tx1"/>
                </a:solidFill>
                <a:effectLst/>
                <a:latin typeface="+mn-lt"/>
                <a:ea typeface="+mn-ea"/>
                <a:cs typeface="+mn-cs"/>
              </a:rPr>
              <a:t> CLICK</a:t>
            </a:r>
          </a:p>
          <a:p>
            <a:r>
              <a:rPr lang="en-US" sz="1200" kern="1200" dirty="0">
                <a:solidFill>
                  <a:schemeClr val="tx1"/>
                </a:solidFill>
                <a:effectLst/>
                <a:latin typeface="+mn-lt"/>
                <a:ea typeface="+mn-ea"/>
                <a:cs typeface="+mn-cs"/>
              </a:rPr>
              <a:t>Remember that 4-star threshold for quality bonuses?</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Plans with higher than predicted concentration of White enrollees average 4.3 stars – which is above the 4.0 star threshold for plan bonuses.  </a:t>
            </a:r>
          </a:p>
          <a:p>
            <a:r>
              <a:rPr lang="en-US" sz="1200" kern="1200" dirty="0">
                <a:solidFill>
                  <a:schemeClr val="tx1"/>
                </a:solidFill>
                <a:effectLst/>
                <a:latin typeface="+mn-lt"/>
                <a:ea typeface="+mn-ea"/>
                <a:cs typeface="+mn-cs"/>
              </a:rPr>
              <a:t>But what about the plans with higher concentrations of POC?</a:t>
            </a:r>
          </a:p>
          <a:p>
            <a:r>
              <a:rPr lang="en-US" sz="1200" kern="1200" dirty="0">
                <a:solidFill>
                  <a:schemeClr val="tx1"/>
                </a:solidFill>
                <a:effectLst/>
                <a:latin typeface="+mn-lt"/>
                <a:ea typeface="+mn-ea"/>
                <a:cs typeface="+mn-cs"/>
              </a:rPr>
              <a:t>Plans with higher than predicted concentration by CLICK Black, CLICK Hispanic, and CLICK Asian enrollees all end up on the wrong side of the 4-star threshold – which also has profound implications on whether plan bonuses are available to be passed on to enrollees in the form of enhanced benefits or lower out of pocket expenses.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someone might look at this data, and ask why enrollees from minority groups are choosing lower quality plans.  The answer to that is a central finding of our analysis.  POC ARE NOT BAD SHOPPERS!  In fact, When offered a 5.0 star plan, Black enrollees are more likely to choose a high-quality MA plan than are White enrollees</a:t>
            </a:r>
          </a:p>
          <a:p>
            <a:r>
              <a:rPr lang="en-US" sz="1200" b="1" kern="1200" dirty="0">
                <a:solidFill>
                  <a:schemeClr val="tx1"/>
                </a:solidFill>
                <a:effectLst/>
                <a:latin typeface="+mn-lt"/>
                <a:ea typeface="+mn-ea"/>
                <a:cs typeface="+mn-cs"/>
              </a:rPr>
              <a:t>The reality is that POC are less likely to live in a community that offers a higher quality MA plan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key driver of this inequity is the MA quality bonus structure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4C22042-ED39-0845-84FD-FD22A69983FA}" type="slidenum">
              <a:rPr lang="en-US" smtClean="0"/>
              <a:t>15</a:t>
            </a:fld>
            <a:endParaRPr lang="en-US"/>
          </a:p>
        </p:txBody>
      </p:sp>
    </p:spTree>
    <p:extLst>
      <p:ext uri="{BB962C8B-B14F-4D97-AF65-F5344CB8AC3E}">
        <p14:creationId xmlns:p14="http://schemas.microsoft.com/office/powerpoint/2010/main" val="361591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Concentrating POC in MA plans with lower Star ratings undermines the business incentive for MA plans to improve quality in communities of color.</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CMS </a:t>
            </a:r>
            <a:r>
              <a:rPr lang="en-US" sz="1200" b="1" kern="1200" dirty="0">
                <a:solidFill>
                  <a:schemeClr val="tx1"/>
                </a:solidFill>
                <a:effectLst/>
                <a:latin typeface="+mn-lt"/>
                <a:ea typeface="+mn-ea"/>
                <a:cs typeface="+mn-cs"/>
              </a:rPr>
              <a:t>doubles</a:t>
            </a:r>
            <a:r>
              <a:rPr lang="en-US" sz="1200" kern="1200" dirty="0">
                <a:solidFill>
                  <a:schemeClr val="tx1"/>
                </a:solidFill>
                <a:effectLst/>
                <a:latin typeface="+mn-lt"/>
                <a:ea typeface="+mn-ea"/>
                <a:cs typeface="+mn-cs"/>
              </a:rPr>
              <a:t> the quality bonuses available to MA plans (referred to as a double bonus), </a:t>
            </a:r>
            <a:r>
              <a:rPr lang="en-US" sz="1200" b="1" kern="1200" dirty="0">
                <a:solidFill>
                  <a:schemeClr val="tx1"/>
                </a:solidFill>
                <a:effectLst/>
                <a:latin typeface="+mn-lt"/>
                <a:ea typeface="+mn-ea"/>
                <a:cs typeface="+mn-cs"/>
              </a:rPr>
              <a:t>but only in counties in which TM</a:t>
            </a:r>
            <a:r>
              <a:rPr lang="en-US" sz="1200" kern="1200" dirty="0">
                <a:solidFill>
                  <a:schemeClr val="tx1"/>
                </a:solidFill>
                <a:effectLst/>
                <a:latin typeface="+mn-lt"/>
                <a:ea typeface="+mn-ea"/>
                <a:cs typeface="+mn-cs"/>
              </a:rPr>
              <a:t> spending falls below the national average.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Below-average TM spending is a proxy for healthier people.  Counties with lower TM spending tend to be healthier, wealthier, and Whiter.</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This bonus structure of giving double bonuses to communities with lower TM spending means that MA receives less reward for improving quality in communities of color.</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This structure drives further disinvestment from communities of color.</a:t>
            </a:r>
          </a:p>
        </p:txBody>
      </p:sp>
      <p:sp>
        <p:nvSpPr>
          <p:cNvPr id="4" name="Slide Number Placeholder 3"/>
          <p:cNvSpPr>
            <a:spLocks noGrp="1"/>
          </p:cNvSpPr>
          <p:nvPr>
            <p:ph type="sldNum" sz="quarter" idx="5"/>
          </p:nvPr>
        </p:nvSpPr>
        <p:spPr/>
        <p:txBody>
          <a:bodyPr/>
          <a:lstStyle/>
          <a:p>
            <a:fld id="{14C22042-ED39-0845-84FD-FD22A69983FA}" type="slidenum">
              <a:rPr lang="en-US" smtClean="0"/>
              <a:t>16</a:t>
            </a:fld>
            <a:endParaRPr lang="en-US"/>
          </a:p>
        </p:txBody>
      </p:sp>
    </p:spTree>
    <p:extLst>
      <p:ext uri="{BB962C8B-B14F-4D97-AF65-F5344CB8AC3E}">
        <p14:creationId xmlns:p14="http://schemas.microsoft.com/office/powerpoint/2010/main" val="261436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48C21-C867-EC9F-B110-1DDEFCBE9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843A0-CE3E-10A2-F1D5-F87B05BFF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00BA1-611D-5E7E-6BE6-AF0A574F946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Consider the example of Detroit Metro-Area where there’s Wayne County, which includes the city of Detroit and Lapeer County, a suburb 55 miles to the north.  </a:t>
            </a:r>
          </a:p>
          <a:p>
            <a:r>
              <a:rPr lang="en-US" sz="1200" kern="1200" dirty="0">
                <a:solidFill>
                  <a:schemeClr val="tx1"/>
                </a:solidFill>
                <a:effectLst/>
                <a:latin typeface="+mn-lt"/>
                <a:ea typeface="+mn-ea"/>
                <a:cs typeface="+mn-cs"/>
              </a:rPr>
              <a:t>In Wayne County CLICK the population is 1.8 million people, CLICK 39% of MA enrollees are Black, and CLICK TM spending is just above the national average.  On the other hand, Lapeer County has a population of 88,000, an extremely small percentage of Black enrollees, and TM spending that is just below the national average.</a:t>
            </a:r>
          </a:p>
          <a:p>
            <a:r>
              <a:rPr lang="en-US" sz="1200" kern="1200" dirty="0">
                <a:solidFill>
                  <a:schemeClr val="tx1"/>
                </a:solidFill>
                <a:effectLst/>
                <a:latin typeface="+mn-lt"/>
                <a:ea typeface="+mn-ea"/>
                <a:cs typeface="+mn-cs"/>
              </a:rPr>
              <a:t>According to the CMS bonus structure, CLICK Wayne County would be ineligible for a double bonus.  So, if MA plans of equally high quality served Wayne and Lapeer county residents, CLICK </a:t>
            </a:r>
            <a:r>
              <a:rPr lang="en-US" sz="1200" b="1" kern="1200" dirty="0">
                <a:solidFill>
                  <a:schemeClr val="tx1"/>
                </a:solidFill>
                <a:effectLst/>
                <a:latin typeface="+mn-lt"/>
                <a:ea typeface="+mn-ea"/>
                <a:cs typeface="+mn-cs"/>
              </a:rPr>
              <a:t>the plans serving more Black enrollees (Wayne County) would receive only half as many quality bonus dollars as the plans serving residents of Lapeer County.”   This shunts CMS healthcare dollars away from communities of color.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Okay, we are going to move on from talking about the star rating system and this perverse bonus structure and talk about the second major finding contained in the equity report.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4DF5F600-A278-9F17-06EE-BF63E8AB189D}"/>
              </a:ext>
            </a:extLst>
          </p:cNvPr>
          <p:cNvSpPr>
            <a:spLocks noGrp="1"/>
          </p:cNvSpPr>
          <p:nvPr>
            <p:ph type="sldNum" sz="quarter" idx="5"/>
          </p:nvPr>
        </p:nvSpPr>
        <p:spPr/>
        <p:txBody>
          <a:bodyPr/>
          <a:lstStyle/>
          <a:p>
            <a:fld id="{14C22042-ED39-0845-84FD-FD22A69983FA}" type="slidenum">
              <a:rPr lang="en-US" smtClean="0"/>
              <a:t>17</a:t>
            </a:fld>
            <a:endParaRPr lang="en-US"/>
          </a:p>
        </p:txBody>
      </p:sp>
    </p:spTree>
    <p:extLst>
      <p:ext uri="{BB962C8B-B14F-4D97-AF65-F5344CB8AC3E}">
        <p14:creationId xmlns:p14="http://schemas.microsoft.com/office/powerpoint/2010/main" val="4831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3DAD4-1CAB-A9FC-487C-B38A4906C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4A082-8452-36E8-E9F6-F93429F73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2C5D8-FABC-88B2-D8F1-64D30AAA80B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concept of the Gap Trap</a:t>
            </a:r>
          </a:p>
          <a:p>
            <a:r>
              <a:rPr lang="en-US" sz="1200" kern="1200" dirty="0">
                <a:solidFill>
                  <a:schemeClr val="tx1"/>
                </a:solidFill>
                <a:effectLst/>
                <a:latin typeface="+mn-lt"/>
                <a:ea typeface="+mn-ea"/>
                <a:cs typeface="+mn-cs"/>
              </a:rPr>
              <a:t>The high cost of Medigap traps POC in MA</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Because TM has no upper limit on OOP costs, people face significant financial exposure with TM alone.  So, CLICK most people in TM get a Medigap plan to limit their expenses.  However, given existing wealth and income inequality, CLICK Medigap premiums are unaffordable for many POC.   </a:t>
            </a:r>
          </a:p>
          <a:p>
            <a:r>
              <a:rPr lang="en-US" sz="1200" kern="1200" dirty="0">
                <a:solidFill>
                  <a:schemeClr val="tx1"/>
                </a:solidFill>
                <a:effectLst/>
                <a:latin typeface="+mn-lt"/>
                <a:ea typeface="+mn-ea"/>
                <a:cs typeface="+mn-cs"/>
              </a:rPr>
              <a:t>Our report shows that Black people and people from other minority groups often end up choosing MA due to financial constraints that leave them with no real choice.  They cannot afford the supplemental insurance through Medigap.  So, they are relegated to enrolling in MA plans.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 We call this the </a:t>
            </a:r>
            <a:r>
              <a:rPr lang="en-US" sz="1200" b="1" kern="1200" dirty="0">
                <a:solidFill>
                  <a:schemeClr val="tx1"/>
                </a:solidFill>
                <a:effectLst/>
                <a:latin typeface="+mn-lt"/>
                <a:ea typeface="+mn-ea"/>
                <a:cs typeface="+mn-cs"/>
              </a:rPr>
              <a:t>Gap Trap</a:t>
            </a:r>
            <a:r>
              <a:rPr lang="en-US" sz="1200" kern="1200" dirty="0">
                <a:solidFill>
                  <a:schemeClr val="tx1"/>
                </a:solidFill>
                <a:effectLst/>
                <a:latin typeface="+mn-lt"/>
                <a:ea typeface="+mn-ea"/>
                <a:cs typeface="+mn-cs"/>
              </a:rPr>
              <a:t>.  </a:t>
            </a:r>
          </a:p>
          <a:p>
            <a:pPr marL="228600" indent="-228600">
              <a:buAutoNum type="arabicPeriod" startAt="2"/>
            </a:pPr>
            <a:endParaRPr lang="en-US" dirty="0"/>
          </a:p>
        </p:txBody>
      </p:sp>
      <p:sp>
        <p:nvSpPr>
          <p:cNvPr id="4" name="Slide Number Placeholder 3">
            <a:extLst>
              <a:ext uri="{FF2B5EF4-FFF2-40B4-BE49-F238E27FC236}">
                <a16:creationId xmlns:a16="http://schemas.microsoft.com/office/drawing/2014/main" id="{6161F016-C7A3-7C24-2496-021CC26502A5}"/>
              </a:ext>
            </a:extLst>
          </p:cNvPr>
          <p:cNvSpPr>
            <a:spLocks noGrp="1"/>
          </p:cNvSpPr>
          <p:nvPr>
            <p:ph type="sldNum" sz="quarter" idx="5"/>
          </p:nvPr>
        </p:nvSpPr>
        <p:spPr/>
        <p:txBody>
          <a:bodyPr/>
          <a:lstStyle/>
          <a:p>
            <a:fld id="{14C22042-ED39-0845-84FD-FD22A69983FA}" type="slidenum">
              <a:rPr lang="en-US" smtClean="0"/>
              <a:t>18</a:t>
            </a:fld>
            <a:endParaRPr lang="en-US"/>
          </a:p>
        </p:txBody>
      </p:sp>
    </p:spTree>
    <p:extLst>
      <p:ext uri="{BB962C8B-B14F-4D97-AF65-F5344CB8AC3E}">
        <p14:creationId xmlns:p14="http://schemas.microsoft.com/office/powerpoint/2010/main" val="117788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04E7-4DC1-12C7-BC9B-C8DF4925B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70644-3DF8-678C-8C4D-C6CCE557A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EAEFE-C9F3-D172-A30F-7C4A3A6FD32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MA Gap Trap compounds the inequity in MA.  CLICK</a:t>
            </a:r>
          </a:p>
          <a:p>
            <a:r>
              <a:rPr lang="en-US" sz="1200" kern="1200" dirty="0">
                <a:solidFill>
                  <a:schemeClr val="tx1"/>
                </a:solidFill>
                <a:effectLst/>
                <a:latin typeface="+mn-lt"/>
                <a:ea typeface="+mn-ea"/>
                <a:cs typeface="+mn-cs"/>
              </a:rPr>
              <a:t>The price of </a:t>
            </a:r>
            <a:r>
              <a:rPr lang="en-US" sz="1200" b="1" kern="1200" dirty="0">
                <a:solidFill>
                  <a:schemeClr val="tx1"/>
                </a:solidFill>
                <a:effectLst/>
                <a:latin typeface="+mn-lt"/>
                <a:ea typeface="+mn-ea"/>
                <a:cs typeface="+mn-cs"/>
              </a:rPr>
              <a:t>Medigap</a:t>
            </a:r>
            <a:r>
              <a:rPr lang="en-US" sz="1200" kern="1200" dirty="0">
                <a:solidFill>
                  <a:schemeClr val="tx1"/>
                </a:solidFill>
                <a:effectLst/>
                <a:latin typeface="+mn-lt"/>
                <a:ea typeface="+mn-ea"/>
                <a:cs typeface="+mn-cs"/>
              </a:rPr>
              <a:t> makes TM unaffordable for many POC. CLICK</a:t>
            </a:r>
          </a:p>
          <a:p>
            <a:r>
              <a:rPr lang="en-US" sz="1200" kern="1200" dirty="0">
                <a:solidFill>
                  <a:schemeClr val="tx1"/>
                </a:solidFill>
                <a:effectLst/>
                <a:latin typeface="+mn-lt"/>
                <a:ea typeface="+mn-ea"/>
                <a:cs typeface="+mn-cs"/>
              </a:rPr>
              <a:t>MA insurers know this </a:t>
            </a:r>
            <a:r>
              <a:rPr lang="en-US" sz="1200" b="1" kern="1200" dirty="0">
                <a:solidFill>
                  <a:schemeClr val="tx1"/>
                </a:solidFill>
                <a:effectLst/>
                <a:latin typeface="+mn-lt"/>
                <a:ea typeface="+mn-ea"/>
                <a:cs typeface="+mn-cs"/>
              </a:rPr>
              <a:t>traps</a:t>
            </a:r>
            <a:r>
              <a:rPr lang="en-US" sz="1200" kern="1200" dirty="0">
                <a:solidFill>
                  <a:schemeClr val="tx1"/>
                </a:solidFill>
                <a:effectLst/>
                <a:latin typeface="+mn-lt"/>
                <a:ea typeface="+mn-ea"/>
                <a:cs typeface="+mn-cs"/>
              </a:rPr>
              <a:t> POC in MA CLICK and</a:t>
            </a:r>
          </a:p>
          <a:p>
            <a:r>
              <a:rPr lang="en-US" sz="1200" kern="1200" dirty="0">
                <a:solidFill>
                  <a:schemeClr val="tx1"/>
                </a:solidFill>
                <a:effectLst/>
                <a:latin typeface="+mn-lt"/>
                <a:ea typeface="+mn-ea"/>
                <a:cs typeface="+mn-cs"/>
              </a:rPr>
              <a:t>MA insurers know they are not competing against TM for POC CLICK</a:t>
            </a:r>
          </a:p>
          <a:p>
            <a:r>
              <a:rPr lang="en-US" sz="1200" kern="1200" dirty="0">
                <a:solidFill>
                  <a:schemeClr val="tx1"/>
                </a:solidFill>
                <a:effectLst/>
                <a:latin typeface="+mn-lt"/>
                <a:ea typeface="+mn-ea"/>
                <a:cs typeface="+mn-cs"/>
              </a:rPr>
              <a:t>This enables MA plans to administer lower-quality plans to POC with no real consequences to them, CLICK thereby</a:t>
            </a:r>
          </a:p>
          <a:p>
            <a:r>
              <a:rPr lang="en-US" sz="1200" kern="1200" dirty="0">
                <a:solidFill>
                  <a:schemeClr val="tx1"/>
                </a:solidFill>
                <a:effectLst/>
                <a:latin typeface="+mn-lt"/>
                <a:ea typeface="+mn-ea"/>
                <a:cs typeface="+mn-cs"/>
              </a:rPr>
              <a:t>Facilitating MA practices that prioritize profits over people</a:t>
            </a:r>
          </a:p>
          <a:p>
            <a:r>
              <a:rPr lang="en-US" sz="1200" kern="1200" dirty="0">
                <a:solidFill>
                  <a:schemeClr val="tx1"/>
                </a:solidFill>
                <a:effectLst/>
                <a:latin typeface="+mn-lt"/>
                <a:ea typeface="+mn-ea"/>
                <a:cs typeface="+mn-cs"/>
              </a:rPr>
              <a:t>(Narrow networks, prior </a:t>
            </a:r>
            <a:r>
              <a:rPr lang="en-US" sz="1200" kern="1200" dirty="0" err="1">
                <a:solidFill>
                  <a:schemeClr val="tx1"/>
                </a:solidFill>
                <a:effectLst/>
                <a:latin typeface="+mn-lt"/>
                <a:ea typeface="+mn-ea"/>
                <a:cs typeface="+mn-cs"/>
              </a:rPr>
              <a:t>auths</a:t>
            </a:r>
            <a:r>
              <a:rPr lang="en-US" sz="1200" kern="1200" dirty="0">
                <a:solidFill>
                  <a:schemeClr val="tx1"/>
                </a:solidFill>
                <a:effectLst/>
                <a:latin typeface="+mn-lt"/>
                <a:ea typeface="+mn-ea"/>
                <a:cs typeface="+mn-cs"/>
              </a:rPr>
              <a:t>, restrictions, delays, denials)</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Now, let’s look at another reason that </a:t>
            </a:r>
            <a:r>
              <a:rPr lang="en-US" sz="1200" u="sng" kern="1200" dirty="0">
                <a:solidFill>
                  <a:schemeClr val="tx1"/>
                </a:solidFill>
                <a:effectLst/>
                <a:latin typeface="+mn-lt"/>
                <a:ea typeface="+mn-ea"/>
                <a:cs typeface="+mn-cs"/>
              </a:rPr>
              <a:t>folks end up trapped in MA rather than choosing TM.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lower premiums are the </a:t>
            </a:r>
            <a:r>
              <a:rPr lang="en-US" sz="1200" i="1" kern="1200" dirty="0">
                <a:solidFill>
                  <a:schemeClr val="tx1"/>
                </a:solidFill>
                <a:effectLst/>
                <a:latin typeface="+mn-lt"/>
                <a:ea typeface="+mn-ea"/>
                <a:cs typeface="+mn-cs"/>
              </a:rPr>
              <a:t>main</a:t>
            </a:r>
            <a:r>
              <a:rPr lang="en-US" sz="1200" kern="1200" dirty="0">
                <a:solidFill>
                  <a:schemeClr val="tx1"/>
                </a:solidFill>
                <a:effectLst/>
                <a:latin typeface="+mn-lt"/>
                <a:ea typeface="+mn-ea"/>
                <a:cs typeface="+mn-cs"/>
              </a:rPr>
              <a:t> factor driving Black enrollment in MA, for some people, like my patient, Doris, the driver is extra benefits.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g.  Were there two identical high-quality plans in the Detroit area, the quality bonus would be twice as large in the suburban Detroit plan as the identical plan in inner city Detroit which has more Black enrollees.</a:t>
            </a:r>
          </a:p>
          <a:p>
            <a:endParaRPr lang="en-US" dirty="0"/>
          </a:p>
          <a:p>
            <a:br>
              <a:rPr lang="en-US" dirty="0"/>
            </a:br>
            <a:br>
              <a:rPr lang="en-US" dirty="0"/>
            </a:b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26F5DB9-B278-7890-37A4-BF237AA66739}"/>
              </a:ext>
            </a:extLst>
          </p:cNvPr>
          <p:cNvSpPr>
            <a:spLocks noGrp="1"/>
          </p:cNvSpPr>
          <p:nvPr>
            <p:ph type="sldNum" sz="quarter" idx="5"/>
          </p:nvPr>
        </p:nvSpPr>
        <p:spPr/>
        <p:txBody>
          <a:bodyPr/>
          <a:lstStyle/>
          <a:p>
            <a:fld id="{14C22042-ED39-0845-84FD-FD22A69983FA}" type="slidenum">
              <a:rPr lang="en-US" smtClean="0"/>
              <a:t>19</a:t>
            </a:fld>
            <a:endParaRPr lang="en-US"/>
          </a:p>
        </p:txBody>
      </p:sp>
    </p:spTree>
    <p:extLst>
      <p:ext uri="{BB962C8B-B14F-4D97-AF65-F5344CB8AC3E}">
        <p14:creationId xmlns:p14="http://schemas.microsoft.com/office/powerpoint/2010/main" val="12051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a psychiatrist.  I work in the outpatient behavioral health clinic of a very large safety net hospital in Downtown Atlanta.  Many of my patients have severe and persistent mental illnesses.  Some are disabled.  Among those, some are </a:t>
            </a:r>
            <a:r>
              <a:rPr lang="en-US" sz="1200" u="sng" kern="1200" dirty="0">
                <a:solidFill>
                  <a:schemeClr val="tx1"/>
                </a:solidFill>
                <a:effectLst/>
                <a:latin typeface="+mn-lt"/>
                <a:ea typeface="+mn-ea"/>
                <a:cs typeface="+mn-cs"/>
              </a:rPr>
              <a:t>covered by Medicare.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my patients, Doris, is an African American woman in her early 60s.  She developed symptoms of schizophrenia while she was in college and was in and out of psychiatric hospitals throughout her 20s and 30s.  After multiple hospitalizations, she finally achieved stability in her 40s when she was started on a new medication that was only available in a specialty clinic because it required regular bloodwork and other monitoring.  Doris has been going to appointments in this clinic – in the same system where I currently </a:t>
            </a:r>
            <a:r>
              <a:rPr lang="en-US" sz="1200" u="sng" kern="1200" dirty="0">
                <a:solidFill>
                  <a:schemeClr val="tx1"/>
                </a:solidFill>
                <a:effectLst/>
                <a:latin typeface="+mn-lt"/>
                <a:ea typeface="+mn-ea"/>
                <a:cs typeface="+mn-cs"/>
              </a:rPr>
              <a:t>work -- for almost 20 years.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most of that time, her visits were covered by her traditional Medicare plan, which she qualified for based on her disability.  Until recently, she received all her treatments, including medications, therapy, and psychiatric visits with no copayment or coinsurance.  All that changed after she saw an ad like this one.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a:t>
            </a:fld>
            <a:endParaRPr lang="en-US"/>
          </a:p>
        </p:txBody>
      </p:sp>
    </p:spTree>
    <p:extLst>
      <p:ext uri="{BB962C8B-B14F-4D97-AF65-F5344CB8AC3E}">
        <p14:creationId xmlns:p14="http://schemas.microsoft.com/office/powerpoint/2010/main" val="10406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when you look closely at the Medicare Advantage plans’ supplemental benefits, you find that these plans often provide little additional value in terms of coverage for services like dental, vision, and hearing.</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Take a look at dental visits where Medicare advantage plans save on average only about $23 over TM.  Now, this is an average across the country.  Still, how is it possible that a plan that provides supplemental dental coverage saves only $23 </a:t>
            </a:r>
            <a:r>
              <a:rPr lang="en-US" sz="1200" i="1" kern="1200" dirty="0">
                <a:solidFill>
                  <a:schemeClr val="tx1"/>
                </a:solidFill>
                <a:effectLst/>
                <a:latin typeface="+mn-lt"/>
                <a:ea typeface="+mn-ea"/>
                <a:cs typeface="+mn-cs"/>
              </a:rPr>
              <a:t>on average</a:t>
            </a:r>
            <a:r>
              <a:rPr lang="en-US" sz="1200" kern="1200" dirty="0">
                <a:solidFill>
                  <a:schemeClr val="tx1"/>
                </a:solidFill>
                <a:effectLst/>
                <a:latin typeface="+mn-lt"/>
                <a:ea typeface="+mn-ea"/>
                <a:cs typeface="+mn-cs"/>
              </a:rPr>
              <a:t> over TM which does not provide any dental coverage?  The devil here is in the plan details.  CLICK</a:t>
            </a:r>
          </a:p>
          <a:p>
            <a:r>
              <a:rPr lang="en-US" sz="1200" kern="1200" dirty="0">
                <a:solidFill>
                  <a:schemeClr val="tx1"/>
                </a:solidFill>
                <a:effectLst/>
                <a:latin typeface="+mn-lt"/>
                <a:ea typeface="+mn-ea"/>
                <a:cs typeface="+mn-cs"/>
              </a:rPr>
              <a:t>If someone has supplemental dental benefits through their MA plan, but they’re limited to a smaller network of dentists, they may have to see an out of network provider, where they end up paying out-of-pocket.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They often have an annual cap on benefits,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and are forced to pay high levels of coinsurance for anything but preventive care.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They may also face exclusions and waiting periods that are barriers to receiving dental care. </a:t>
            </a:r>
          </a:p>
          <a:p>
            <a:r>
              <a:rPr lang="en-US" sz="1200" kern="1200" dirty="0">
                <a:solidFill>
                  <a:schemeClr val="tx1"/>
                </a:solidFill>
                <a:effectLst/>
                <a:latin typeface="+mn-lt"/>
                <a:ea typeface="+mn-ea"/>
                <a:cs typeface="+mn-cs"/>
              </a:rPr>
              <a:t>All of which means people pay more out-of-pocket despite having plans </a:t>
            </a:r>
            <a:r>
              <a:rPr lang="en-US" sz="1200" u="sng" kern="1200" dirty="0">
                <a:solidFill>
                  <a:schemeClr val="tx1"/>
                </a:solidFill>
                <a:effectLst/>
                <a:latin typeface="+mn-lt"/>
                <a:ea typeface="+mn-ea"/>
                <a:cs typeface="+mn-cs"/>
              </a:rPr>
              <a:t>with supplemental benefits.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what often happens when people try to </a:t>
            </a:r>
            <a:r>
              <a:rPr lang="en-US" sz="1200" i="1" u="sng" kern="1200" dirty="0">
                <a:solidFill>
                  <a:schemeClr val="tx1"/>
                </a:solidFill>
                <a:effectLst/>
                <a:latin typeface="+mn-lt"/>
                <a:ea typeface="+mn-ea"/>
                <a:cs typeface="+mn-cs"/>
              </a:rPr>
              <a:t>use</a:t>
            </a:r>
            <a:r>
              <a:rPr lang="en-US" sz="1200" kern="1200" dirty="0">
                <a:solidFill>
                  <a:schemeClr val="tx1"/>
                </a:solidFill>
                <a:effectLst/>
                <a:latin typeface="+mn-lt"/>
                <a:ea typeface="+mn-ea"/>
                <a:cs typeface="+mn-cs"/>
              </a:rPr>
              <a:t> their MA plans to </a:t>
            </a:r>
            <a:r>
              <a:rPr lang="en-US" sz="1200" u="sng" kern="1200" dirty="0">
                <a:solidFill>
                  <a:schemeClr val="tx1"/>
                </a:solidFill>
                <a:effectLst/>
                <a:latin typeface="+mn-lt"/>
                <a:ea typeface="+mn-ea"/>
                <a:cs typeface="+mn-cs"/>
              </a:rPr>
              <a:t>obtain care.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a very different picture than the ad with the smiling seniors I showed you </a:t>
            </a:r>
            <a:r>
              <a:rPr lang="en-US" sz="1200" u="sng" kern="1200" dirty="0">
                <a:solidFill>
                  <a:schemeClr val="tx1"/>
                </a:solidFill>
                <a:effectLst/>
                <a:latin typeface="+mn-lt"/>
                <a:ea typeface="+mn-ea"/>
                <a:cs typeface="+mn-cs"/>
              </a:rPr>
              <a:t>earlier.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that is where the money is for the MA companies</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Routine dental care is covered fairly well; but when patients need care for problems, that is when the coverage promises fail.</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A similar story is evident for vision -- Despite the promise of supplemental benefits, the average out-of-pocket cost for accessing vision care ends up being only around $20 less for Medicare advantage enrollees.</a:t>
            </a:r>
          </a:p>
          <a:p>
            <a:r>
              <a:rPr lang="en-US" sz="1200" kern="1200" dirty="0">
                <a:solidFill>
                  <a:schemeClr val="tx1"/>
                </a:solidFill>
                <a:effectLst/>
                <a:latin typeface="+mn-lt"/>
                <a:ea typeface="+mn-ea"/>
                <a:cs typeface="+mn-cs"/>
              </a:rPr>
              <a:t>A similar pattern plays out with </a:t>
            </a:r>
            <a:r>
              <a:rPr lang="en-US" sz="1200" u="sng" kern="1200" dirty="0">
                <a:solidFill>
                  <a:schemeClr val="tx1"/>
                </a:solidFill>
                <a:effectLst/>
                <a:latin typeface="+mn-lt"/>
                <a:ea typeface="+mn-ea"/>
                <a:cs typeface="+mn-cs"/>
              </a:rPr>
              <a:t>hearing and other MA benefits.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HEALTH PLAN THAT’S RIDDLED WITH HIDDEN COSTS AND BARRIERS TO CARE WHEN PEOPLE NEED IT THE MOST CAUSES HARM and cannot be a solution to health inequity.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Which brings us to the final theme from the equity report that we want to highlight.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20</a:t>
            </a:fld>
            <a:endParaRPr lang="en-US"/>
          </a:p>
        </p:txBody>
      </p:sp>
    </p:spTree>
    <p:extLst>
      <p:ext uri="{BB962C8B-B14F-4D97-AF65-F5344CB8AC3E}">
        <p14:creationId xmlns:p14="http://schemas.microsoft.com/office/powerpoint/2010/main" val="2624491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CFA2-BF9B-0F6C-77F2-DE8C8294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61872-DD1A-345F-374E-6AF7863CB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200C3-7C91-D5DB-FB46-5F69248ACA4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MA’s blatant upcoding distorts their data.  And this so-called evidence is the basis for the false claims they’ve been making to legislators about the merits of MA.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Thanks in part to the work of PNHP, including the previous reports on MA that we published in recent years, CLICK Most members of Congress are aware that MA upcoding drives billions of dollars in overpayments.  CLICK PNHPs review shows that most MA industry research fail to adjust adequately for upcoding.   CLICK, Comparing healthier </a:t>
            </a:r>
            <a:r>
              <a:rPr lang="en-US" sz="1200" i="1" kern="1200" dirty="0" err="1">
                <a:solidFill>
                  <a:schemeClr val="tx1"/>
                </a:solidFill>
                <a:effectLst/>
                <a:latin typeface="+mn-lt"/>
                <a:ea typeface="+mn-ea"/>
                <a:cs typeface="+mn-cs"/>
              </a:rPr>
              <a:t>upcoded</a:t>
            </a:r>
            <a:r>
              <a:rPr lang="en-US" sz="1200" kern="1200" dirty="0">
                <a:solidFill>
                  <a:schemeClr val="tx1"/>
                </a:solidFill>
                <a:effectLst/>
                <a:latin typeface="+mn-lt"/>
                <a:ea typeface="+mn-ea"/>
                <a:cs typeface="+mn-cs"/>
              </a:rPr>
              <a:t> MA patients with genuinely sicker </a:t>
            </a:r>
            <a:r>
              <a:rPr lang="en-US" sz="1200" i="1" kern="1200" dirty="0">
                <a:solidFill>
                  <a:schemeClr val="tx1"/>
                </a:solidFill>
                <a:effectLst/>
                <a:latin typeface="+mn-lt"/>
                <a:ea typeface="+mn-ea"/>
                <a:cs typeface="+mn-cs"/>
              </a:rPr>
              <a:t>accurately</a:t>
            </a:r>
            <a:r>
              <a:rPr lang="en-US" sz="1200" kern="1200" dirty="0">
                <a:solidFill>
                  <a:schemeClr val="tx1"/>
                </a:solidFill>
                <a:effectLst/>
                <a:latin typeface="+mn-lt"/>
                <a:ea typeface="+mn-ea"/>
                <a:cs typeface="+mn-cs"/>
              </a:rPr>
              <a:t> coded TM patients creates a meaningless analysis.  </a:t>
            </a:r>
            <a:r>
              <a:rPr lang="en-US" sz="1200" kern="1200" dirty="0" err="1">
                <a:solidFill>
                  <a:schemeClr val="tx1"/>
                </a:solidFill>
                <a:effectLst/>
                <a:latin typeface="+mn-lt"/>
                <a:ea typeface="+mn-ea"/>
                <a:cs typeface="+mn-cs"/>
              </a:rPr>
              <a:t>Upcoded</a:t>
            </a:r>
            <a:r>
              <a:rPr lang="en-US" sz="1200" kern="1200" dirty="0">
                <a:solidFill>
                  <a:schemeClr val="tx1"/>
                </a:solidFill>
                <a:effectLst/>
                <a:latin typeface="+mn-lt"/>
                <a:ea typeface="+mn-ea"/>
                <a:cs typeface="+mn-cs"/>
              </a:rPr>
              <a:t> healthier MA enrollees predictably have better outcomes than genuinely siker enrollees in TM.   CLICK Few MOCs realize how MA upcoding distorts the data which insurers use to back their false claims of better outcomes in MA.  We are here to set the record straight.  </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7DCEB42-97B2-5ACF-A68F-44584895C15F}"/>
              </a:ext>
            </a:extLst>
          </p:cNvPr>
          <p:cNvSpPr>
            <a:spLocks noGrp="1"/>
          </p:cNvSpPr>
          <p:nvPr>
            <p:ph type="sldNum" sz="quarter" idx="5"/>
          </p:nvPr>
        </p:nvSpPr>
        <p:spPr/>
        <p:txBody>
          <a:bodyPr/>
          <a:lstStyle/>
          <a:p>
            <a:fld id="{14C22042-ED39-0845-84FD-FD22A69983FA}" type="slidenum">
              <a:rPr lang="en-US" smtClean="0"/>
              <a:t>21</a:t>
            </a:fld>
            <a:endParaRPr lang="en-US"/>
          </a:p>
        </p:txBody>
      </p:sp>
    </p:spTree>
    <p:extLst>
      <p:ext uri="{BB962C8B-B14F-4D97-AF65-F5344CB8AC3E}">
        <p14:creationId xmlns:p14="http://schemas.microsoft.com/office/powerpoint/2010/main" val="92214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to sum things up, let’s revisit the question of whether MA is a solution to racial inequities in American Healthcare.  By now, we all know the answer.  </a:t>
            </a:r>
          </a:p>
          <a:p>
            <a:r>
              <a:rPr lang="en-US" sz="1200" kern="1200" dirty="0">
                <a:solidFill>
                  <a:schemeClr val="tx1"/>
                </a:solidFill>
                <a:effectLst/>
                <a:latin typeface="+mn-lt"/>
                <a:ea typeface="+mn-ea"/>
                <a:cs typeface="+mn-cs"/>
              </a:rPr>
              <a:t>CLICK. </a:t>
            </a:r>
          </a:p>
          <a:p>
            <a:r>
              <a:rPr lang="en-US" sz="1200" kern="1200" dirty="0">
                <a:solidFill>
                  <a:schemeClr val="tx1"/>
                </a:solidFill>
                <a:effectLst/>
                <a:latin typeface="+mn-lt"/>
                <a:ea typeface="+mn-ea"/>
                <a:cs typeface="+mn-cs"/>
              </a:rPr>
              <a:t>Here’s the actual truth about what MA does, CLICK</a:t>
            </a:r>
          </a:p>
          <a:p>
            <a:r>
              <a:rPr lang="en-US" sz="1200" kern="1200" dirty="0">
                <a:solidFill>
                  <a:schemeClr val="tx1"/>
                </a:solidFill>
                <a:effectLst/>
                <a:latin typeface="+mn-lt"/>
                <a:ea typeface="+mn-ea"/>
                <a:cs typeface="+mn-cs"/>
              </a:rPr>
              <a:t>It lures people in with low premiums and the promise of supplemental benefits,  CLICK</a:t>
            </a:r>
          </a:p>
          <a:p>
            <a:r>
              <a:rPr lang="en-US" sz="1200" kern="1200" dirty="0">
                <a:solidFill>
                  <a:schemeClr val="tx1"/>
                </a:solidFill>
                <a:effectLst/>
                <a:latin typeface="+mn-lt"/>
                <a:ea typeface="+mn-ea"/>
                <a:cs typeface="+mn-cs"/>
              </a:rPr>
              <a:t>then limits their choice of physicians, adds barriers to care such as prior authorizations, increases their out-of-pocket costs, and weakens their financial security.  </a:t>
            </a:r>
          </a:p>
          <a:p>
            <a:r>
              <a:rPr lang="en-US" sz="1200" kern="1200" dirty="0">
                <a:solidFill>
                  <a:schemeClr val="tx1"/>
                </a:solidFill>
                <a:effectLst/>
                <a:latin typeface="+mn-lt"/>
                <a:ea typeface="+mn-ea"/>
                <a:cs typeface="+mn-cs"/>
              </a:rPr>
              <a:t>RATHER THAN RELIEVING RACIAL INEQUITIES, CLICK</a:t>
            </a:r>
          </a:p>
          <a:p>
            <a:r>
              <a:rPr lang="en-US" sz="1200" kern="1200" dirty="0">
                <a:solidFill>
                  <a:schemeClr val="tx1"/>
                </a:solidFill>
                <a:effectLst/>
                <a:latin typeface="+mn-lt"/>
                <a:ea typeface="+mn-ea"/>
                <a:cs typeface="+mn-cs"/>
              </a:rPr>
              <a:t>Medicare Advantage </a:t>
            </a:r>
            <a:r>
              <a:rPr lang="en-US" sz="1200" b="1" kern="1200" dirty="0">
                <a:solidFill>
                  <a:schemeClr val="tx1"/>
                </a:solidFill>
                <a:effectLst/>
                <a:latin typeface="+mn-lt"/>
                <a:ea typeface="+mn-ea"/>
                <a:cs typeface="+mn-cs"/>
              </a:rPr>
              <a:t>perpetuates them </a:t>
            </a:r>
            <a:r>
              <a:rPr lang="en-US" sz="1200" kern="1200" dirty="0">
                <a:solidFill>
                  <a:schemeClr val="tx1"/>
                </a:solidFill>
                <a:effectLst/>
                <a:latin typeface="+mn-lt"/>
                <a:ea typeface="+mn-ea"/>
                <a:cs typeface="+mn-cs"/>
              </a:rPr>
              <a:t>and, in many ways, exacerbates them.</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reality is that people with more financial resources tend to reject the inferior insurance of Medicare “Advantage.”  And many POC simply don’t have that </a:t>
            </a:r>
            <a:r>
              <a:rPr lang="en-US" sz="1200" u="sng" kern="1200" dirty="0">
                <a:solidFill>
                  <a:schemeClr val="tx1"/>
                </a:solidFill>
                <a:effectLst/>
                <a:latin typeface="+mn-lt"/>
                <a:ea typeface="+mn-ea"/>
                <a:cs typeface="+mn-cs"/>
              </a:rPr>
              <a:t>choice.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22</a:t>
            </a:fld>
            <a:endParaRPr lang="en-US"/>
          </a:p>
        </p:txBody>
      </p:sp>
    </p:spTree>
    <p:extLst>
      <p:ext uri="{BB962C8B-B14F-4D97-AF65-F5344CB8AC3E}">
        <p14:creationId xmlns:p14="http://schemas.microsoft.com/office/powerpoint/2010/main" val="266875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recap our key findings from the Equity Report as we prepare for a day of advocacy tomorrow.</a:t>
            </a:r>
          </a:p>
          <a:p>
            <a:pPr lvl="0"/>
            <a:r>
              <a:rPr lang="en-US" sz="1200" kern="1200" dirty="0">
                <a:solidFill>
                  <a:schemeClr val="tx1"/>
                </a:solidFill>
                <a:effectLst/>
                <a:latin typeface="+mn-lt"/>
                <a:ea typeface="+mn-ea"/>
                <a:cs typeface="+mn-cs"/>
              </a:rPr>
              <a:t>Diversity is not equity </a:t>
            </a:r>
          </a:p>
          <a:p>
            <a:pPr lvl="0"/>
            <a:r>
              <a:rPr lang="en-US" sz="1200" kern="1200" dirty="0">
                <a:solidFill>
                  <a:schemeClr val="tx1"/>
                </a:solidFill>
                <a:effectLst/>
                <a:latin typeface="+mn-lt"/>
                <a:ea typeface="+mn-ea"/>
                <a:cs typeface="+mn-cs"/>
              </a:rPr>
              <a:t>POC are subject to the gap trap that relegates them to MA plans and traps them there.</a:t>
            </a:r>
          </a:p>
          <a:p>
            <a:pPr lvl="0"/>
            <a:r>
              <a:rPr lang="en-US" sz="1200" kern="1200" dirty="0">
                <a:solidFill>
                  <a:schemeClr val="tx1"/>
                </a:solidFill>
                <a:effectLst/>
                <a:latin typeface="+mn-lt"/>
                <a:ea typeface="+mn-ea"/>
                <a:cs typeface="+mn-cs"/>
              </a:rPr>
              <a:t>Insurance industry research, distorted by MA upcoding, forms the basis of insurance companies’ misleading claims about MA’s supposed advantages.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23</a:t>
            </a:fld>
            <a:endParaRPr lang="en-US"/>
          </a:p>
        </p:txBody>
      </p:sp>
    </p:spTree>
    <p:extLst>
      <p:ext uri="{BB962C8B-B14F-4D97-AF65-F5344CB8AC3E}">
        <p14:creationId xmlns:p14="http://schemas.microsoft.com/office/powerpoint/2010/main" val="3466384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PNHP.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We want to return to Medicare’s original promise of equitable access to healthcare.  How do we do this?  We use this equity report as a blue print.  </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We expose the Truth about equity</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MA perpetuates and, in some ways, worsens disparities</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That </a:t>
            </a:r>
            <a:r>
              <a:rPr lang="en-US" sz="1200" kern="1200" dirty="0" err="1">
                <a:solidFill>
                  <a:schemeClr val="tx1"/>
                </a:solidFill>
                <a:effectLst/>
                <a:latin typeface="+mn-lt"/>
                <a:ea typeface="+mn-ea"/>
                <a:cs typeface="+mn-cs"/>
              </a:rPr>
              <a:t>ucoding</a:t>
            </a:r>
            <a:r>
              <a:rPr lang="en-US" sz="1200" kern="1200" dirty="0">
                <a:solidFill>
                  <a:schemeClr val="tx1"/>
                </a:solidFill>
                <a:effectLst/>
                <a:latin typeface="+mn-lt"/>
                <a:ea typeface="+mn-ea"/>
                <a:cs typeface="+mn-cs"/>
              </a:rPr>
              <a:t> makes MA “data” misleading and distorts their “evidence</a:t>
            </a:r>
          </a:p>
          <a:p>
            <a:r>
              <a:rPr lang="en-US" sz="1200" kern="1200" dirty="0">
                <a:solidFill>
                  <a:schemeClr val="tx1"/>
                </a:solidFill>
                <a:effectLst/>
                <a:latin typeface="+mn-lt"/>
                <a:ea typeface="+mn-ea"/>
                <a:cs typeface="+mn-cs"/>
              </a:rPr>
              <a:t>But we should go further.  We need to put pressure on MA to CLICK require that they offer plans in an equitable way.</a:t>
            </a:r>
          </a:p>
          <a:p>
            <a:r>
              <a:rPr lang="en-US" sz="1200" kern="1200" dirty="0">
                <a:solidFill>
                  <a:schemeClr val="tx1"/>
                </a:solidFill>
                <a:effectLst/>
                <a:latin typeface="+mn-lt"/>
                <a:ea typeface="+mn-ea"/>
                <a:cs typeface="+mn-cs"/>
              </a:rPr>
              <a:t>By CLICK eliminating geographic variations in plan offerings and CLICK</a:t>
            </a:r>
          </a:p>
          <a:p>
            <a:r>
              <a:rPr lang="en-US" sz="1200" kern="1200" dirty="0">
                <a:solidFill>
                  <a:schemeClr val="tx1"/>
                </a:solidFill>
                <a:effectLst/>
                <a:latin typeface="+mn-lt"/>
                <a:ea typeface="+mn-ea"/>
                <a:cs typeface="+mn-cs"/>
              </a:rPr>
              <a:t>Ensuring that high quality plans are available in all communities</a:t>
            </a:r>
          </a:p>
          <a:p>
            <a:r>
              <a:rPr lang="en-US" sz="1200" kern="1200" dirty="0">
                <a:solidFill>
                  <a:schemeClr val="tx1"/>
                </a:solidFill>
                <a:effectLst/>
                <a:latin typeface="+mn-lt"/>
                <a:ea typeface="+mn-ea"/>
                <a:cs typeface="+mn-cs"/>
              </a:rPr>
              <a:t>CLICK And we need to use TM to drive Equity</a:t>
            </a:r>
          </a:p>
          <a:p>
            <a:r>
              <a:rPr lang="en-US" sz="1200" kern="1200" dirty="0">
                <a:solidFill>
                  <a:schemeClr val="tx1"/>
                </a:solidFill>
                <a:effectLst/>
                <a:latin typeface="+mn-lt"/>
                <a:ea typeface="+mn-ea"/>
                <a:cs typeface="+mn-cs"/>
              </a:rPr>
              <a:t>One way to start would be to end the Gap Trap by introducing a low-out-of-pocket maximum in TM so TM can compete with the lower caps in MA plans.  (we really want $0 out of pocket maxima)</a:t>
            </a:r>
          </a:p>
          <a:p>
            <a:r>
              <a:rPr lang="en-US"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We also need to level the playing field between TM and MA by matching the benefits.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we have what we need to do this.  CLICK We can fund equitable solutions by redeploying the billions of dollars being wasted on MA overpayments.  Rather than lining the pockets of profiteering insurance company executives and their shareholders, these funds should be applied to providing quality equitable healthcare for seniors and people with disabilities.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very much!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24</a:t>
            </a:fld>
            <a:endParaRPr lang="en-US"/>
          </a:p>
        </p:txBody>
      </p:sp>
    </p:spTree>
    <p:extLst>
      <p:ext uri="{BB962C8B-B14F-4D97-AF65-F5344CB8AC3E}">
        <p14:creationId xmlns:p14="http://schemas.microsoft.com/office/powerpoint/2010/main" val="211030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When I met with Doris for an appointment this summer, she was in distress.   She’d received a bill from the hospital system for thousands of dollars.  She was stressed, anxious, and worried about the bills.  She had headaches, wasn’t sleeping well at night, her BP was up.  </a:t>
            </a:r>
          </a:p>
          <a:p>
            <a:pPr fontAlgn="base"/>
            <a:r>
              <a:rPr lang="en-US" sz="1200" kern="1200" dirty="0">
                <a:solidFill>
                  <a:schemeClr val="tx1"/>
                </a:solidFill>
                <a:effectLst/>
                <a:latin typeface="+mn-lt"/>
                <a:ea typeface="+mn-ea"/>
                <a:cs typeface="+mn-cs"/>
              </a:rPr>
              <a:t>She explained that she had changed her insurance from Traditional Medicare to a MA plan because she needed some dental work and saw that the MA plan offered dental benefits.  Little did she know, that by switching to Medicare Advantage, her out of pocket costs would skyrocket and that she would end up unable to afford the routine psychiatric care that had kept her </a:t>
            </a:r>
            <a:r>
              <a:rPr lang="en-US" sz="1200" u="sng" kern="1200" dirty="0">
                <a:solidFill>
                  <a:schemeClr val="tx1"/>
                </a:solidFill>
                <a:effectLst/>
                <a:latin typeface="+mn-lt"/>
                <a:ea typeface="+mn-ea"/>
                <a:cs typeface="+mn-cs"/>
              </a:rPr>
              <a:t>well for decades.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Countless other people, like Doris, have seen these ads.  They advertise the supplemental benefits available to you if you just sign up for a Medicare Advantage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Doris is not my patient’s real name.  But her story is very real and increasingly common.  She gave me permission to share her story so that others can </a:t>
            </a:r>
            <a:r>
              <a:rPr lang="en-US" sz="1200" u="sng" kern="1200" dirty="0">
                <a:solidFill>
                  <a:schemeClr val="tx1"/>
                </a:solidFill>
                <a:effectLst/>
                <a:latin typeface="+mn-lt"/>
                <a:ea typeface="+mn-ea"/>
                <a:cs typeface="+mn-cs"/>
              </a:rPr>
              <a:t>learn about the dangers of MA.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PNHP has been calling out the dangers of MA for a while now.  But the legislators we talk to about the harms of MA are also hearing a </a:t>
            </a:r>
            <a:r>
              <a:rPr lang="en-US" sz="1200" u="sng" kern="1200" dirty="0">
                <a:solidFill>
                  <a:schemeClr val="tx1"/>
                </a:solidFill>
                <a:effectLst/>
                <a:latin typeface="+mn-lt"/>
                <a:ea typeface="+mn-ea"/>
                <a:cs typeface="+mn-cs"/>
              </a:rPr>
              <a:t>different story.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insurance industry wants Congress and the public to believe that MA plans are a solution to healthcare inequities.  They suggest that POC are flocking to their plans and that this increased diversity in MA signals their contribution to improving racial equity in Healthcare.  </a:t>
            </a:r>
          </a:p>
          <a:p>
            <a:r>
              <a:rPr lang="en-US" sz="1200" kern="1200" dirty="0">
                <a:solidFill>
                  <a:schemeClr val="tx1"/>
                </a:solidFill>
                <a:effectLst/>
                <a:latin typeface="+mn-lt"/>
                <a:ea typeface="+mn-ea"/>
                <a:cs typeface="+mn-cs"/>
              </a:rPr>
              <a:t>Well, PHNP, is here to bring the facts and to dismiss the falsehoods.  So, let’s get into the Equity Report.</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a:t>
            </a:fld>
            <a:endParaRPr lang="en-US"/>
          </a:p>
        </p:txBody>
      </p:sp>
    </p:spTree>
    <p:extLst>
      <p:ext uri="{BB962C8B-B14F-4D97-AF65-F5344CB8AC3E}">
        <p14:creationId xmlns:p14="http://schemas.microsoft.com/office/powerpoint/2010/main" val="261481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lot of people came together to produce this report.  We are grateful to all the coauthors, our amazing internal and external advisory groups, and Arnold Ventures for their generous funding support.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4</a:t>
            </a:fld>
            <a:endParaRPr lang="en-US"/>
          </a:p>
        </p:txBody>
      </p:sp>
    </p:spTree>
    <p:extLst>
      <p:ext uri="{BB962C8B-B14F-4D97-AF65-F5344CB8AC3E}">
        <p14:creationId xmlns:p14="http://schemas.microsoft.com/office/powerpoint/2010/main" val="216481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research team leads from Johns Hopkins, Dr. Gaskin and Dr. Anderson, unfortunately, could not be here with us today.  We are grateful for their contributions to the new research findings contained in the report.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5</a:t>
            </a:fld>
            <a:endParaRPr lang="en-US"/>
          </a:p>
        </p:txBody>
      </p:sp>
    </p:spTree>
    <p:extLst>
      <p:ext uri="{BB962C8B-B14F-4D97-AF65-F5344CB8AC3E}">
        <p14:creationId xmlns:p14="http://schemas.microsoft.com/office/powerpoint/2010/main" val="41318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Better Medicare Alliance, which advocates for MA plans, repeats false talking points from the MA companies in their 2025 report.  CLICK When they say MA is the “preferred option for Black and Latino beneficiaries,” they’re basing that on the fact that a larger percentage of Black seniors are enrolled in MA than in TM.  CLICK – But it is misleading to say that MA is a </a:t>
            </a:r>
            <a:r>
              <a:rPr lang="en-US" sz="1200" b="1" i="1" kern="1200" dirty="0">
                <a:solidFill>
                  <a:schemeClr val="tx1"/>
                </a:solidFill>
                <a:effectLst/>
                <a:latin typeface="+mn-lt"/>
                <a:ea typeface="+mn-ea"/>
                <a:cs typeface="+mn-cs"/>
              </a:rPr>
              <a:t>preferred</a:t>
            </a:r>
            <a:r>
              <a:rPr lang="en-US" sz="1200" kern="1200" dirty="0">
                <a:solidFill>
                  <a:schemeClr val="tx1"/>
                </a:solidFill>
                <a:effectLst/>
                <a:latin typeface="+mn-lt"/>
                <a:ea typeface="+mn-ea"/>
                <a:cs typeface="+mn-cs"/>
              </a:rPr>
              <a:t> or </a:t>
            </a:r>
            <a:r>
              <a:rPr lang="en-US" sz="1200" b="1" i="1" kern="1200" dirty="0">
                <a:solidFill>
                  <a:schemeClr val="tx1"/>
                </a:solidFill>
                <a:effectLst/>
                <a:latin typeface="+mn-lt"/>
                <a:ea typeface="+mn-ea"/>
                <a:cs typeface="+mn-cs"/>
              </a:rPr>
              <a:t>the chosen</a:t>
            </a:r>
            <a:r>
              <a:rPr lang="en-US" sz="1200" kern="1200" dirty="0">
                <a:solidFill>
                  <a:schemeClr val="tx1"/>
                </a:solidFill>
                <a:effectLst/>
                <a:latin typeface="+mn-lt"/>
                <a:ea typeface="+mn-ea"/>
                <a:cs typeface="+mn-cs"/>
              </a:rPr>
              <a:t> option for people of color.  This calls for a serious reality check.  </a:t>
            </a:r>
          </a:p>
          <a:p>
            <a:r>
              <a:rPr lang="en-US" sz="1200" kern="1200" dirty="0">
                <a:solidFill>
                  <a:schemeClr val="tx1"/>
                </a:solidFill>
                <a:effectLst/>
                <a:latin typeface="+mn-lt"/>
                <a:ea typeface="+mn-ea"/>
                <a:cs typeface="+mn-cs"/>
              </a:rPr>
              <a:t>In fact, the higher rates of Black, Hispanic, and low-income Americans signing up for MA is not indicative of a solution – it’s evidence of the very problem the insurance industry </a:t>
            </a:r>
            <a:r>
              <a:rPr lang="en-US" sz="1200" u="sng" kern="1200" dirty="0">
                <a:solidFill>
                  <a:schemeClr val="tx1"/>
                </a:solidFill>
                <a:effectLst/>
                <a:latin typeface="+mn-lt"/>
                <a:ea typeface="+mn-ea"/>
                <a:cs typeface="+mn-cs"/>
              </a:rPr>
              <a:t>says it addresses.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it really means is that people from the usual disenfranchised groups are being left with no choice but to accept an inferior product with major problems that wealthier and more privileged Americans are </a:t>
            </a:r>
            <a:r>
              <a:rPr lang="en-US" sz="1200" u="sng" kern="1200" dirty="0">
                <a:solidFill>
                  <a:schemeClr val="tx1"/>
                </a:solidFill>
                <a:effectLst/>
                <a:latin typeface="+mn-lt"/>
                <a:ea typeface="+mn-ea"/>
                <a:cs typeface="+mn-cs"/>
              </a:rPr>
              <a:t>less likely to accept.</a:t>
            </a:r>
            <a:r>
              <a:rPr lang="en-US" sz="1200" kern="1200" dirty="0">
                <a:solidFill>
                  <a:schemeClr val="tx1"/>
                </a:solidFill>
                <a:effectLst/>
                <a:latin typeface="+mn-lt"/>
                <a:ea typeface="+mn-ea"/>
                <a:cs typeface="+mn-cs"/>
              </a:rPr>
              <a:t>  Simply stated, CLICK </a:t>
            </a:r>
            <a:r>
              <a:rPr lang="en-US" sz="1200" b="1" kern="1200" dirty="0">
                <a:solidFill>
                  <a:schemeClr val="tx1"/>
                </a:solidFill>
                <a:effectLst/>
                <a:latin typeface="+mn-lt"/>
                <a:ea typeface="+mn-ea"/>
                <a:cs typeface="+mn-cs"/>
              </a:rPr>
              <a:t>diversity is not the same as equity.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major theme in PNHP’s equity report and I’ll show you lots of evidence that backs that up – evidence that you can share with your elected leaders to counter the propaganda that they’re getting from the insurance industry lobby.</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6</a:t>
            </a:fld>
            <a:endParaRPr lang="en-US"/>
          </a:p>
        </p:txBody>
      </p:sp>
    </p:spTree>
    <p:extLst>
      <p:ext uri="{BB962C8B-B14F-4D97-AF65-F5344CB8AC3E}">
        <p14:creationId xmlns:p14="http://schemas.microsoft.com/office/powerpoint/2010/main" val="130322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You’re probably familiar with these CLICK reports on MA produced by PNHP in 2023 and CLICK 2024 in which we expose the shameless profiteering and the harms to patients caused by these profit-driven plans and their tactics.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work of PNHP and other groups to expose these harms has led to increased scrutiny of MA plan practices.  In response to this, the insurance industry is repeatedly advancing this false claim about improving equity.  CLICK</a:t>
            </a:r>
          </a:p>
          <a:p>
            <a:r>
              <a:rPr lang="en-US" sz="1200" kern="1200" dirty="0">
                <a:solidFill>
                  <a:schemeClr val="tx1"/>
                </a:solidFill>
                <a:effectLst/>
                <a:latin typeface="+mn-lt"/>
                <a:ea typeface="+mn-ea"/>
                <a:cs typeface="+mn-cs"/>
              </a:rPr>
              <a:t>Our new report provides a comprehensive assessment of equity in MA and it shows that MA systematically fails POC.  The review of existing literature and new research contained in this report are the ammunition we will use to rebut the insurance industry lies.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7</a:t>
            </a:fld>
            <a:endParaRPr lang="en-US"/>
          </a:p>
        </p:txBody>
      </p:sp>
    </p:spTree>
    <p:extLst>
      <p:ext uri="{BB962C8B-B14F-4D97-AF65-F5344CB8AC3E}">
        <p14:creationId xmlns:p14="http://schemas.microsoft.com/office/powerpoint/2010/main" val="400950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3 key findings in the equity report.  CLICK</a:t>
            </a:r>
          </a:p>
          <a:p>
            <a:pPr lvl="0"/>
            <a:r>
              <a:rPr lang="en-US" sz="1200" kern="1200" dirty="0">
                <a:solidFill>
                  <a:schemeClr val="tx1"/>
                </a:solidFill>
                <a:effectLst/>
                <a:latin typeface="+mn-lt"/>
                <a:ea typeface="+mn-ea"/>
                <a:cs typeface="+mn-cs"/>
              </a:rPr>
              <a:t>Diversity is not equity.  CLICK</a:t>
            </a:r>
          </a:p>
          <a:p>
            <a:pPr lvl="0"/>
            <a:r>
              <a:rPr lang="en-US" sz="1200" kern="1200" dirty="0">
                <a:solidFill>
                  <a:schemeClr val="tx1"/>
                </a:solidFill>
                <a:effectLst/>
                <a:latin typeface="+mn-lt"/>
                <a:ea typeface="+mn-ea"/>
                <a:cs typeface="+mn-cs"/>
              </a:rPr>
              <a:t>People of color are lured into MA and trapped there.  CLICK</a:t>
            </a:r>
          </a:p>
          <a:p>
            <a:pPr lvl="0"/>
            <a:r>
              <a:rPr lang="en-US" sz="1200" kern="1200" dirty="0">
                <a:solidFill>
                  <a:schemeClr val="tx1"/>
                </a:solidFill>
                <a:effectLst/>
                <a:latin typeface="+mn-lt"/>
                <a:ea typeface="+mn-ea"/>
                <a:cs typeface="+mn-cs"/>
              </a:rPr>
              <a:t>MA’s upcoding makes their </a:t>
            </a:r>
            <a:r>
              <a:rPr lang="en-US" sz="1200" i="1" kern="1200" dirty="0">
                <a:solidFill>
                  <a:schemeClr val="tx1"/>
                </a:solidFill>
                <a:effectLst/>
                <a:latin typeface="+mn-lt"/>
                <a:ea typeface="+mn-ea"/>
                <a:cs typeface="+mn-cs"/>
              </a:rPr>
              <a:t>data</a:t>
            </a:r>
            <a:r>
              <a:rPr lang="en-US" sz="1200" kern="1200" dirty="0">
                <a:solidFill>
                  <a:schemeClr val="tx1"/>
                </a:solidFill>
                <a:effectLst/>
                <a:latin typeface="+mn-lt"/>
                <a:ea typeface="+mn-ea"/>
                <a:cs typeface="+mn-cs"/>
              </a:rPr>
              <a:t> misleading and distorts their </a:t>
            </a:r>
            <a:r>
              <a:rPr lang="en-US" sz="1200" i="1" kern="1200" dirty="0">
                <a:solidFill>
                  <a:schemeClr val="tx1"/>
                </a:solidFill>
                <a:effectLst/>
                <a:latin typeface="+mn-lt"/>
                <a:ea typeface="+mn-ea"/>
                <a:cs typeface="+mn-cs"/>
              </a:rPr>
              <a:t>so-called evidence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8</a:t>
            </a:fld>
            <a:endParaRPr lang="en-US"/>
          </a:p>
        </p:txBody>
      </p:sp>
    </p:spTree>
    <p:extLst>
      <p:ext uri="{BB962C8B-B14F-4D97-AF65-F5344CB8AC3E}">
        <p14:creationId xmlns:p14="http://schemas.microsoft.com/office/powerpoint/2010/main" val="74941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start with Diversity is not equity</a:t>
            </a:r>
          </a:p>
          <a:p>
            <a:r>
              <a:rPr lang="en-US" sz="1200" kern="1200" dirty="0">
                <a:solidFill>
                  <a:schemeClr val="tx1"/>
                </a:solidFill>
                <a:effectLst/>
                <a:latin typeface="+mn-lt"/>
                <a:ea typeface="+mn-ea"/>
                <a:cs typeface="+mn-cs"/>
              </a:rPr>
              <a:t>POC are more likely to enroll in MA – That’s true. However, CLICK POC are disproportionately concentrated in lower-quality MA plans. CLICK </a:t>
            </a:r>
          </a:p>
          <a:p>
            <a:r>
              <a:rPr lang="en-US" sz="1200" kern="1200" dirty="0">
                <a:solidFill>
                  <a:schemeClr val="tx1"/>
                </a:solidFill>
                <a:effectLst/>
                <a:latin typeface="+mn-lt"/>
                <a:ea typeface="+mn-ea"/>
                <a:cs typeface="+mn-cs"/>
              </a:rPr>
              <a:t>And POC in MA fare worse on most measures of health. </a:t>
            </a:r>
          </a:p>
        </p:txBody>
      </p:sp>
      <p:sp>
        <p:nvSpPr>
          <p:cNvPr id="4" name="Slide Number Placeholder 3"/>
          <p:cNvSpPr>
            <a:spLocks noGrp="1"/>
          </p:cNvSpPr>
          <p:nvPr>
            <p:ph type="sldNum" sz="quarter" idx="5"/>
          </p:nvPr>
        </p:nvSpPr>
        <p:spPr/>
        <p:txBody>
          <a:bodyPr/>
          <a:lstStyle/>
          <a:p>
            <a:fld id="{14C22042-ED39-0845-84FD-FD22A69983FA}" type="slidenum">
              <a:rPr lang="en-US" smtClean="0"/>
              <a:t>9</a:t>
            </a:fld>
            <a:endParaRPr lang="en-US"/>
          </a:p>
        </p:txBody>
      </p:sp>
    </p:spTree>
    <p:extLst>
      <p:ext uri="{BB962C8B-B14F-4D97-AF65-F5344CB8AC3E}">
        <p14:creationId xmlns:p14="http://schemas.microsoft.com/office/powerpoint/2010/main" val="115368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1900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a:extLst>
              <a:ext uri="{FF2B5EF4-FFF2-40B4-BE49-F238E27FC236}">
                <a16:creationId xmlns:a16="http://schemas.microsoft.com/office/drawing/2014/main" id="{CE614CFB-CA4F-2DF4-2B9C-FD9005312185}"/>
              </a:ext>
            </a:extLst>
          </p:cNvPr>
          <p:cNvPicPr>
            <a:picLocks noChangeAspect="1"/>
          </p:cNvPicPr>
          <p:nvPr userDrawn="1"/>
        </p:nvPicPr>
        <p:blipFill>
          <a:blip r:embed="rId9"/>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4" r:id="rId7"/>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4C904E-1DBE-4B4A-A831-F4A670FE0376}"/>
              </a:ext>
            </a:extLst>
          </p:cNvPr>
          <p:cNvSpPr txBox="1"/>
          <p:nvPr/>
        </p:nvSpPr>
        <p:spPr>
          <a:xfrm>
            <a:off x="9948672" y="9381744"/>
            <a:ext cx="184731" cy="461665"/>
          </a:xfrm>
          <a:prstGeom prst="rect">
            <a:avLst/>
          </a:prstGeom>
          <a:noFill/>
        </p:spPr>
        <p:txBody>
          <a:bodyPr wrap="none" rtlCol="0">
            <a:spAutoFit/>
          </a:bodyPr>
          <a:lstStyle/>
          <a:p>
            <a:pPr>
              <a:spcAft>
                <a:spcPts val="1200"/>
              </a:spcAft>
            </a:pPr>
            <a:endParaRPr lang="en-US" sz="2400" dirty="0">
              <a:solidFill>
                <a:schemeClr val="bg1"/>
              </a:solidFill>
            </a:endParaRPr>
          </a:p>
        </p:txBody>
      </p:sp>
      <p:sp>
        <p:nvSpPr>
          <p:cNvPr id="3" name="TextBox 2">
            <a:extLst>
              <a:ext uri="{FF2B5EF4-FFF2-40B4-BE49-F238E27FC236}">
                <a16:creationId xmlns:a16="http://schemas.microsoft.com/office/drawing/2014/main" id="{23421CF1-3D0C-EE25-8006-E4055A27D7D4}"/>
              </a:ext>
            </a:extLst>
          </p:cNvPr>
          <p:cNvSpPr txBox="1"/>
          <p:nvPr/>
        </p:nvSpPr>
        <p:spPr>
          <a:xfrm>
            <a:off x="648236" y="5067995"/>
            <a:ext cx="6954845" cy="830997"/>
          </a:xfrm>
          <a:prstGeom prst="rect">
            <a:avLst/>
          </a:prstGeom>
          <a:noFill/>
        </p:spPr>
        <p:txBody>
          <a:bodyPr wrap="square" rtlCol="0">
            <a:spAutoFit/>
          </a:bodyPr>
          <a:lstStyle/>
          <a:p>
            <a:r>
              <a:rPr lang="en-US" sz="2400" b="1" dirty="0">
                <a:solidFill>
                  <a:schemeClr val="bg1"/>
                </a:solidFill>
              </a:rPr>
              <a:t>Belinda McIntosh MD</a:t>
            </a:r>
          </a:p>
          <a:p>
            <a:r>
              <a:rPr lang="en-US" sz="2400" dirty="0">
                <a:solidFill>
                  <a:schemeClr val="bg1"/>
                </a:solidFill>
              </a:rPr>
              <a:t>Report co-author and PNHP Board member</a:t>
            </a:r>
          </a:p>
        </p:txBody>
      </p:sp>
      <p:sp>
        <p:nvSpPr>
          <p:cNvPr id="9" name="Title 1">
            <a:extLst>
              <a:ext uri="{FF2B5EF4-FFF2-40B4-BE49-F238E27FC236}">
                <a16:creationId xmlns:a16="http://schemas.microsoft.com/office/drawing/2014/main" id="{FC5C5E8A-6C2F-72B2-6A54-B353D4032D99}"/>
              </a:ext>
            </a:extLst>
          </p:cNvPr>
          <p:cNvSpPr txBox="1">
            <a:spLocks/>
          </p:cNvSpPr>
          <p:nvPr/>
        </p:nvSpPr>
        <p:spPr>
          <a:xfrm>
            <a:off x="648237" y="1688546"/>
            <a:ext cx="6954846" cy="2512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spcAft>
                <a:spcPts val="1200"/>
              </a:spcAft>
            </a:pPr>
            <a:r>
              <a:rPr lang="en-US" dirty="0"/>
              <a:t>How Medicare Advantage Fails Seniors of Color</a:t>
            </a:r>
          </a:p>
        </p:txBody>
      </p:sp>
      <p:pic>
        <p:nvPicPr>
          <p:cNvPr id="7" name="Picture 6">
            <a:extLst>
              <a:ext uri="{FF2B5EF4-FFF2-40B4-BE49-F238E27FC236}">
                <a16:creationId xmlns:a16="http://schemas.microsoft.com/office/drawing/2014/main" id="{B4067544-DC3C-CEF2-0BAB-4EEC130CF7C5}"/>
              </a:ext>
            </a:extLst>
          </p:cNvPr>
          <p:cNvPicPr>
            <a:picLocks noChangeAspect="1"/>
          </p:cNvPicPr>
          <p:nvPr/>
        </p:nvPicPr>
        <p:blipFill>
          <a:blip r:embed="rId3"/>
          <a:stretch>
            <a:fillRect/>
          </a:stretch>
        </p:blipFill>
        <p:spPr>
          <a:xfrm>
            <a:off x="7733811" y="455362"/>
            <a:ext cx="4010103" cy="5159493"/>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192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74BB0-E590-812C-8FDF-FFC273C072C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DECC24-A5CE-F838-53AF-E24D8C1F595B}"/>
              </a:ext>
            </a:extLst>
          </p:cNvPr>
          <p:cNvSpPr>
            <a:spLocks noGrp="1"/>
          </p:cNvSpPr>
          <p:nvPr>
            <p:ph type="body" idx="10"/>
          </p:nvPr>
        </p:nvSpPr>
        <p:spPr/>
        <p:txBody>
          <a:bodyPr>
            <a:normAutofit/>
          </a:bodyPr>
          <a:lstStyle/>
          <a:p>
            <a:r>
              <a:rPr lang="en-US" dirty="0"/>
              <a:t>June 2021 issue brief from KFF accessed Oct 26 2022</a:t>
            </a:r>
          </a:p>
          <a:p>
            <a:r>
              <a:rPr lang="en-US" dirty="0"/>
              <a:t>https://</a:t>
            </a:r>
            <a:r>
              <a:rPr lang="en-US" dirty="0" err="1"/>
              <a:t>www.kff.org</a:t>
            </a:r>
            <a:r>
              <a:rPr lang="en-US" dirty="0"/>
              <a:t>/</a:t>
            </a:r>
            <a:r>
              <a:rPr lang="en-US" dirty="0" err="1"/>
              <a:t>medicare</a:t>
            </a:r>
            <a:r>
              <a:rPr lang="en-US" dirty="0"/>
              <a:t>/issue-brief/cost-related-problems-are-less-common-among-beneficiaries-in-traditional-medicare-than-in-medicare-advantage-mainly-due-to-supplemental-coverage/</a:t>
            </a:r>
          </a:p>
        </p:txBody>
      </p:sp>
      <p:sp>
        <p:nvSpPr>
          <p:cNvPr id="2" name="Title 1">
            <a:extLst>
              <a:ext uri="{FF2B5EF4-FFF2-40B4-BE49-F238E27FC236}">
                <a16:creationId xmlns:a16="http://schemas.microsoft.com/office/drawing/2014/main" id="{3BCD3F24-CA76-4FF5-1E53-EFF807878F3A}"/>
              </a:ext>
            </a:extLst>
          </p:cNvPr>
          <p:cNvSpPr>
            <a:spLocks noGrp="1"/>
          </p:cNvSpPr>
          <p:nvPr>
            <p:ph type="title"/>
          </p:nvPr>
        </p:nvSpPr>
        <p:spPr>
          <a:xfrm>
            <a:off x="460513" y="245988"/>
            <a:ext cx="11175326" cy="1325563"/>
          </a:xfrm>
        </p:spPr>
        <p:txBody>
          <a:bodyPr/>
          <a:lstStyle/>
          <a:p>
            <a:r>
              <a:rPr lang="en-US" sz="2400" dirty="0"/>
              <a:t>Black enrollees in Medicare have </a:t>
            </a:r>
            <a:br>
              <a:rPr lang="en-US" sz="2400" dirty="0"/>
            </a:br>
            <a:r>
              <a:rPr lang="en-US" sz="4000" dirty="0"/>
              <a:t>More Problems Accessing Care Due to Cost</a:t>
            </a:r>
            <a:endParaRPr lang="en-US" sz="3600" dirty="0"/>
          </a:p>
        </p:txBody>
      </p:sp>
      <p:graphicFrame>
        <p:nvGraphicFramePr>
          <p:cNvPr id="12" name="Chart 11">
            <a:extLst>
              <a:ext uri="{FF2B5EF4-FFF2-40B4-BE49-F238E27FC236}">
                <a16:creationId xmlns:a16="http://schemas.microsoft.com/office/drawing/2014/main" id="{66686E52-3B95-A518-9F8C-37E4F286C76E}"/>
              </a:ext>
            </a:extLst>
          </p:cNvPr>
          <p:cNvGraphicFramePr/>
          <p:nvPr/>
        </p:nvGraphicFramePr>
        <p:xfrm>
          <a:off x="7464047" y="1395046"/>
          <a:ext cx="4171792" cy="4621707"/>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2AD69B9E-B800-B9A3-504A-CF88C3A88AFE}"/>
              </a:ext>
            </a:extLst>
          </p:cNvPr>
          <p:cNvGrpSpPr/>
          <p:nvPr/>
        </p:nvGrpSpPr>
        <p:grpSpPr>
          <a:xfrm>
            <a:off x="460513" y="2132853"/>
            <a:ext cx="2433158" cy="2220811"/>
            <a:chOff x="460513" y="2132853"/>
            <a:chExt cx="2433158" cy="2220811"/>
          </a:xfrm>
        </p:grpSpPr>
        <p:sp>
          <p:nvSpPr>
            <p:cNvPr id="7" name="TextBox 6">
              <a:extLst>
                <a:ext uri="{FF2B5EF4-FFF2-40B4-BE49-F238E27FC236}">
                  <a16:creationId xmlns:a16="http://schemas.microsoft.com/office/drawing/2014/main" id="{28EBBF4D-63FA-C1C7-2868-FD2A8B4305D6}"/>
                </a:ext>
              </a:extLst>
            </p:cNvPr>
            <p:cNvSpPr txBox="1"/>
            <p:nvPr/>
          </p:nvSpPr>
          <p:spPr>
            <a:xfrm>
              <a:off x="460513" y="2132853"/>
              <a:ext cx="2433158" cy="1323439"/>
            </a:xfrm>
            <a:prstGeom prst="rect">
              <a:avLst/>
            </a:prstGeom>
            <a:noFill/>
          </p:spPr>
          <p:txBody>
            <a:bodyPr wrap="square" rtlCol="0">
              <a:spAutoFit/>
            </a:bodyPr>
            <a:lstStyle/>
            <a:p>
              <a:pPr>
                <a:spcAft>
                  <a:spcPts val="1200"/>
                </a:spcAft>
              </a:pPr>
              <a:r>
                <a:rPr lang="en-US" sz="2000" dirty="0">
                  <a:solidFill>
                    <a:schemeClr val="bg1"/>
                  </a:solidFill>
                </a:rPr>
                <a:t>Percentage with problems accessing care due to the cost of care</a:t>
              </a:r>
            </a:p>
          </p:txBody>
        </p:sp>
        <p:sp>
          <p:nvSpPr>
            <p:cNvPr id="8" name="Rectangle 7">
              <a:extLst>
                <a:ext uri="{FF2B5EF4-FFF2-40B4-BE49-F238E27FC236}">
                  <a16:creationId xmlns:a16="http://schemas.microsoft.com/office/drawing/2014/main" id="{1676FDBC-3596-ABC3-5958-A50DAD35420F}"/>
                </a:ext>
              </a:extLst>
            </p:cNvPr>
            <p:cNvSpPr/>
            <p:nvPr/>
          </p:nvSpPr>
          <p:spPr>
            <a:xfrm>
              <a:off x="541037" y="3550081"/>
              <a:ext cx="278796" cy="278796"/>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2DF303-8C6C-7CDC-0B82-DF5F5A66C591}"/>
                </a:ext>
              </a:extLst>
            </p:cNvPr>
            <p:cNvSpPr/>
            <p:nvPr/>
          </p:nvSpPr>
          <p:spPr>
            <a:xfrm>
              <a:off x="541037" y="4003837"/>
              <a:ext cx="278796" cy="278796"/>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B04175-9A8D-06D8-519A-7D03EC6AFA5F}"/>
                </a:ext>
              </a:extLst>
            </p:cNvPr>
            <p:cNvSpPr txBox="1"/>
            <p:nvPr/>
          </p:nvSpPr>
          <p:spPr>
            <a:xfrm>
              <a:off x="819948" y="3491890"/>
              <a:ext cx="1952779" cy="861774"/>
            </a:xfrm>
            <a:prstGeom prst="rect">
              <a:avLst/>
            </a:prstGeom>
            <a:noFill/>
          </p:spPr>
          <p:txBody>
            <a:bodyPr wrap="none" rtlCol="0">
              <a:spAutoFit/>
            </a:bodyPr>
            <a:lstStyle/>
            <a:p>
              <a:pPr>
                <a:spcAft>
                  <a:spcPts val="1200"/>
                </a:spcAft>
              </a:pPr>
              <a:r>
                <a:rPr lang="en-US" sz="2000" dirty="0">
                  <a:solidFill>
                    <a:schemeClr val="bg1"/>
                  </a:solidFill>
                </a:rPr>
                <a:t>White enrollees</a:t>
              </a:r>
            </a:p>
            <a:p>
              <a:pPr>
                <a:spcAft>
                  <a:spcPts val="1200"/>
                </a:spcAft>
              </a:pPr>
              <a:r>
                <a:rPr lang="en-US" sz="2000" dirty="0">
                  <a:solidFill>
                    <a:schemeClr val="bg1"/>
                  </a:solidFill>
                </a:rPr>
                <a:t>Black enrollees</a:t>
              </a:r>
            </a:p>
          </p:txBody>
        </p:sp>
      </p:grpSp>
      <p:graphicFrame>
        <p:nvGraphicFramePr>
          <p:cNvPr id="4" name="Chart 3">
            <a:extLst>
              <a:ext uri="{FF2B5EF4-FFF2-40B4-BE49-F238E27FC236}">
                <a16:creationId xmlns:a16="http://schemas.microsoft.com/office/drawing/2014/main" id="{28601EDB-9FD5-AD9C-F45A-EBE0DBEF0712}"/>
              </a:ext>
            </a:extLst>
          </p:cNvPr>
          <p:cNvGraphicFramePr/>
          <p:nvPr/>
        </p:nvGraphicFramePr>
        <p:xfrm>
          <a:off x="2893671" y="1395046"/>
          <a:ext cx="4171792" cy="462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15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1" dur="500"/>
                                        <p:tgtEl>
                                          <p:spTgt spid="4">
                                            <p:graphicEl>
                                              <a:chart seriesIdx="-3" categoryIdx="-3" bldStep="gridLegend"/>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5" dur="500"/>
                                        <p:tgtEl>
                                          <p:spTgt spid="4">
                                            <p:graphicEl>
                                              <a:chart seriesIdx="0"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1" categoryIdx="0" bldStep="ptInCategory"/>
                                            </p:graphicEl>
                                          </p:spTgt>
                                        </p:tgtEl>
                                        <p:attrNameLst>
                                          <p:attrName>style.visibility</p:attrName>
                                        </p:attrNameLst>
                                      </p:cBhvr>
                                      <p:to>
                                        <p:strVal val="visible"/>
                                      </p:to>
                                    </p:set>
                                    <p:animEffect transition="in" filter="fade">
                                      <p:cBhvr>
                                        <p:cTn id="19" dur="500"/>
                                        <p:tgtEl>
                                          <p:spTgt spid="4">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24" dur="500"/>
                                        <p:tgtEl>
                                          <p:spTgt spid="4">
                                            <p:graphicEl>
                                              <a:chart seriesIdx="0" categoryIdx="1" bldStep="ptIn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chart seriesIdx="1" categoryIdx="1" bldStep="ptInCategory"/>
                                            </p:graphicEl>
                                          </p:spTgt>
                                        </p:tgtEl>
                                        <p:attrNameLst>
                                          <p:attrName>style.visibility</p:attrName>
                                        </p:attrNameLst>
                                      </p:cBhvr>
                                      <p:to>
                                        <p:strVal val="visible"/>
                                      </p:to>
                                    </p:set>
                                    <p:animEffect transition="in" filter="fade">
                                      <p:cBhvr>
                                        <p:cTn id="29" dur="500"/>
                                        <p:tgtEl>
                                          <p:spTgt spid="4">
                                            <p:graphicEl>
                                              <a:chart seriesIdx="1" categoryIdx="1" bldStep="ptIn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34" dur="500"/>
                                        <p:tgtEl>
                                          <p:spTgt spid="12">
                                            <p:graphicEl>
                                              <a:chart seriesIdx="-3" categoryIdx="-3" bldStep="gridLegen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graphicEl>
                                              <a:chart seriesIdx="0" categoryIdx="0" bldStep="ptInCategory"/>
                                            </p:graphicEl>
                                          </p:spTgt>
                                        </p:tgtEl>
                                        <p:attrNameLst>
                                          <p:attrName>style.visibility</p:attrName>
                                        </p:attrNameLst>
                                      </p:cBhvr>
                                      <p:to>
                                        <p:strVal val="visible"/>
                                      </p:to>
                                    </p:set>
                                    <p:animEffect transition="in" filter="fade">
                                      <p:cBhvr>
                                        <p:cTn id="39" dur="500"/>
                                        <p:tgtEl>
                                          <p:spTgt spid="12">
                                            <p:graphicEl>
                                              <a:chart seriesIdx="0" categoryIdx="0" bldStep="ptInCategory"/>
                                            </p:graphic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2">
                                            <p:graphicEl>
                                              <a:chart seriesIdx="1" categoryIdx="0" bldStep="ptInCategory"/>
                                            </p:graphicEl>
                                          </p:spTgt>
                                        </p:tgtEl>
                                        <p:attrNameLst>
                                          <p:attrName>style.visibility</p:attrName>
                                        </p:attrNameLst>
                                      </p:cBhvr>
                                      <p:to>
                                        <p:strVal val="visible"/>
                                      </p:to>
                                    </p:set>
                                    <p:animEffect transition="in" filter="fade">
                                      <p:cBhvr>
                                        <p:cTn id="43" dur="500"/>
                                        <p:tgtEl>
                                          <p:spTgt spid="12">
                                            <p:graphicEl>
                                              <a:chart seriesIdx="1" categoryIdx="0" bldStep="ptInCategory"/>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graphicEl>
                                              <a:chart seriesIdx="0" categoryIdx="1" bldStep="ptInCategory"/>
                                            </p:graphicEl>
                                          </p:spTgt>
                                        </p:tgtEl>
                                        <p:attrNameLst>
                                          <p:attrName>style.visibility</p:attrName>
                                        </p:attrNameLst>
                                      </p:cBhvr>
                                      <p:to>
                                        <p:strVal val="visible"/>
                                      </p:to>
                                    </p:set>
                                    <p:animEffect transition="in" filter="fade">
                                      <p:cBhvr>
                                        <p:cTn id="48" dur="500"/>
                                        <p:tgtEl>
                                          <p:spTgt spid="12">
                                            <p:graphicEl>
                                              <a:chart seriesIdx="0" categoryIdx="1" bldStep="ptInCategory"/>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graphicEl>
                                              <a:chart seriesIdx="1" categoryIdx="1" bldStep="ptInCategory"/>
                                            </p:graphicEl>
                                          </p:spTgt>
                                        </p:tgtEl>
                                        <p:attrNameLst>
                                          <p:attrName>style.visibility</p:attrName>
                                        </p:attrNameLst>
                                      </p:cBhvr>
                                      <p:to>
                                        <p:strVal val="visible"/>
                                      </p:to>
                                    </p:set>
                                    <p:animEffect transition="in" filter="fade">
                                      <p:cBhvr>
                                        <p:cTn id="53" dur="1000"/>
                                        <p:tgtEl>
                                          <p:spTgt spid="12">
                                            <p:graphicEl>
                                              <a:chart seriesIdx="1" categoryIdx="1" bldStep="ptInCategory"/>
                                            </p:graphicEl>
                                          </p:spTgt>
                                        </p:tgtEl>
                                      </p:cBhvr>
                                    </p:animEffect>
                                    <p:anim calcmode="lin" valueType="num">
                                      <p:cBhvr>
                                        <p:cTn id="54" dur="1000" fill="hold"/>
                                        <p:tgtEl>
                                          <p:spTgt spid="12">
                                            <p:graphicEl>
                                              <a:chart seriesIdx="1" categoryIdx="1"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2">
                                            <p:graphicEl>
                                              <a:chart seriesIdx="1" categoryIdx="1" bldStep="ptIn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El"/>
        </p:bldSub>
      </p:bldGraphic>
      <p:bldGraphic spid="4" grpId="0" uiExpand="1">
        <p:bldSub>
          <a:bldChart bld="category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114C-FCC7-8D2D-40AF-3B167D74E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7D3D2-CEE6-A48D-C93E-AA8A9B6F5C30}"/>
              </a:ext>
            </a:extLst>
          </p:cNvPr>
          <p:cNvSpPr>
            <a:spLocks noGrp="1"/>
          </p:cNvSpPr>
          <p:nvPr>
            <p:ph type="title"/>
          </p:nvPr>
        </p:nvSpPr>
        <p:spPr/>
        <p:txBody>
          <a:bodyPr/>
          <a:lstStyle/>
          <a:p>
            <a:r>
              <a:rPr lang="en-US" sz="2800" dirty="0"/>
              <a:t>Minorities in MA get </a:t>
            </a:r>
            <a:br>
              <a:rPr lang="en-US" dirty="0"/>
            </a:br>
            <a:r>
              <a:rPr lang="en-US" dirty="0"/>
              <a:t>Less Healthcare Than White Enrollees</a:t>
            </a:r>
          </a:p>
        </p:txBody>
      </p:sp>
      <p:sp>
        <p:nvSpPr>
          <p:cNvPr id="4" name="Text Placeholder 3">
            <a:extLst>
              <a:ext uri="{FF2B5EF4-FFF2-40B4-BE49-F238E27FC236}">
                <a16:creationId xmlns:a16="http://schemas.microsoft.com/office/drawing/2014/main" id="{1B5BE169-C14C-42C9-94B7-ECCFDC52BC97}"/>
              </a:ext>
            </a:extLst>
          </p:cNvPr>
          <p:cNvSpPr>
            <a:spLocks noGrp="1"/>
          </p:cNvSpPr>
          <p:nvPr>
            <p:ph type="body" idx="10"/>
          </p:nvPr>
        </p:nvSpPr>
        <p:spPr/>
        <p:txBody>
          <a:bodyPr>
            <a:normAutofit fontScale="92500" lnSpcReduction="10000"/>
          </a:bodyPr>
          <a:lstStyle/>
          <a:p>
            <a:pPr>
              <a:lnSpc>
                <a:spcPct val="120000"/>
              </a:lnSpc>
              <a:spcBef>
                <a:spcPts val="0"/>
              </a:spcBef>
            </a:pPr>
            <a:r>
              <a:rPr lang="en-US" dirty="0"/>
              <a:t>Note: “White” includes multi-racial groups</a:t>
            </a:r>
          </a:p>
          <a:p>
            <a:pPr>
              <a:lnSpc>
                <a:spcPct val="120000"/>
              </a:lnSpc>
              <a:spcBef>
                <a:spcPts val="0"/>
              </a:spcBef>
            </a:pPr>
            <a:r>
              <a:rPr lang="en-US" dirty="0"/>
              <a:t>Johnston KJ, Hammond G, Meyers DJ, Joynt Maddox KE. Association of Race and Ethnicity and Medicare Program Type With Ambulatory Care Access and Quality Measures. JAMA. 2021;326(7):628–636. doi:10.1001/jama.2021.10413 </a:t>
            </a:r>
          </a:p>
          <a:p>
            <a:pPr>
              <a:lnSpc>
                <a:spcPct val="120000"/>
              </a:lnSpc>
              <a:spcBef>
                <a:spcPts val="0"/>
              </a:spcBef>
            </a:pPr>
            <a:r>
              <a:rPr lang="en-US" dirty="0"/>
              <a:t>https://</a:t>
            </a:r>
            <a:r>
              <a:rPr lang="en-US" dirty="0" err="1"/>
              <a:t>jamanetwork.com</a:t>
            </a:r>
            <a:r>
              <a:rPr lang="en-US" dirty="0"/>
              <a:t>/journals/</a:t>
            </a:r>
            <a:r>
              <a:rPr lang="en-US" dirty="0" err="1"/>
              <a:t>jama</a:t>
            </a:r>
            <a:r>
              <a:rPr lang="en-US" dirty="0"/>
              <a:t>/</a:t>
            </a:r>
            <a:r>
              <a:rPr lang="en-US" dirty="0" err="1"/>
              <a:t>fullarticle</a:t>
            </a:r>
            <a:r>
              <a:rPr lang="en-US" dirty="0"/>
              <a:t>/2783067</a:t>
            </a:r>
          </a:p>
        </p:txBody>
      </p:sp>
      <p:graphicFrame>
        <p:nvGraphicFramePr>
          <p:cNvPr id="10" name="Content Placeholder 9">
            <a:extLst>
              <a:ext uri="{FF2B5EF4-FFF2-40B4-BE49-F238E27FC236}">
                <a16:creationId xmlns:a16="http://schemas.microsoft.com/office/drawing/2014/main" id="{0C5A26C9-0307-7692-98DD-CBAB3EDF0783}"/>
              </a:ext>
            </a:extLst>
          </p:cNvPr>
          <p:cNvGraphicFramePr>
            <a:graphicFrameLocks noGrp="1"/>
          </p:cNvGraphicFramePr>
          <p:nvPr>
            <p:ph idx="1"/>
          </p:nvPr>
        </p:nvGraphicFramePr>
        <p:xfrm>
          <a:off x="838200" y="1554815"/>
          <a:ext cx="10515600" cy="4461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BF74855E-6EB7-4D5C-81B8-51F84CFC9555}"/>
              </a:ext>
            </a:extLst>
          </p:cNvPr>
          <p:cNvSpPr/>
          <p:nvPr/>
        </p:nvSpPr>
        <p:spPr>
          <a:xfrm>
            <a:off x="2231571" y="2105097"/>
            <a:ext cx="1001486" cy="973158"/>
          </a:xfrm>
          <a:prstGeom prst="rect">
            <a:avLst/>
          </a:prstGeom>
          <a:solidFill>
            <a:schemeClr val="accent4">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7%</a:t>
            </a:r>
            <a:r>
              <a:rPr lang="en-US" sz="2000" dirty="0">
                <a:effectLst>
                  <a:outerShdw blurRad="50800" dist="38100" dir="2700000" algn="tl" rotWithShape="0">
                    <a:prstClr val="black">
                      <a:alpha val="40000"/>
                    </a:prstClr>
                  </a:outerShdw>
                </a:effectLst>
              </a:rPr>
              <a:t> less</a:t>
            </a:r>
          </a:p>
        </p:txBody>
      </p:sp>
      <p:sp>
        <p:nvSpPr>
          <p:cNvPr id="12" name="Rectangle 11">
            <a:extLst>
              <a:ext uri="{FF2B5EF4-FFF2-40B4-BE49-F238E27FC236}">
                <a16:creationId xmlns:a16="http://schemas.microsoft.com/office/drawing/2014/main" id="{50CFF1E7-2133-AD0A-5120-AEA43C6D9BF8}"/>
              </a:ext>
            </a:extLst>
          </p:cNvPr>
          <p:cNvSpPr/>
          <p:nvPr/>
        </p:nvSpPr>
        <p:spPr>
          <a:xfrm>
            <a:off x="4106634" y="2105097"/>
            <a:ext cx="1001486" cy="973158"/>
          </a:xfrm>
          <a:prstGeom prst="rect">
            <a:avLst/>
          </a:prstGeom>
          <a:solidFill>
            <a:schemeClr val="accent4">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17%</a:t>
            </a:r>
            <a:r>
              <a:rPr lang="en-US" sz="2000" dirty="0">
                <a:effectLst>
                  <a:outerShdw blurRad="50800" dist="38100" dir="2700000" algn="tl" rotWithShape="0">
                    <a:prstClr val="black">
                      <a:alpha val="40000"/>
                    </a:prstClr>
                  </a:outerShdw>
                </a:effectLst>
              </a:rPr>
              <a:t> less</a:t>
            </a:r>
          </a:p>
        </p:txBody>
      </p:sp>
      <p:sp>
        <p:nvSpPr>
          <p:cNvPr id="13" name="Rectangle 12">
            <a:extLst>
              <a:ext uri="{FF2B5EF4-FFF2-40B4-BE49-F238E27FC236}">
                <a16:creationId xmlns:a16="http://schemas.microsoft.com/office/drawing/2014/main" id="{F01B9AB1-018F-BC5A-B10B-340C127958FF}"/>
              </a:ext>
            </a:extLst>
          </p:cNvPr>
          <p:cNvSpPr/>
          <p:nvPr/>
        </p:nvSpPr>
        <p:spPr>
          <a:xfrm>
            <a:off x="5992583" y="2105097"/>
            <a:ext cx="1001486" cy="973158"/>
          </a:xfrm>
          <a:prstGeom prst="rect">
            <a:avLst/>
          </a:prstGeom>
          <a:solidFill>
            <a:schemeClr val="accent4">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8%</a:t>
            </a:r>
            <a:r>
              <a:rPr lang="en-US" sz="2000" dirty="0">
                <a:effectLst>
                  <a:outerShdw blurRad="50800" dist="38100" dir="2700000" algn="tl" rotWithShape="0">
                    <a:prstClr val="black">
                      <a:alpha val="40000"/>
                    </a:prstClr>
                  </a:outerShdw>
                </a:effectLst>
              </a:rPr>
              <a:t> less</a:t>
            </a:r>
          </a:p>
        </p:txBody>
      </p:sp>
      <p:sp>
        <p:nvSpPr>
          <p:cNvPr id="14" name="Rectangle 13">
            <a:extLst>
              <a:ext uri="{FF2B5EF4-FFF2-40B4-BE49-F238E27FC236}">
                <a16:creationId xmlns:a16="http://schemas.microsoft.com/office/drawing/2014/main" id="{CED2C59A-09EA-8AEF-9947-985F526F8362}"/>
              </a:ext>
            </a:extLst>
          </p:cNvPr>
          <p:cNvSpPr/>
          <p:nvPr/>
        </p:nvSpPr>
        <p:spPr>
          <a:xfrm>
            <a:off x="7889418" y="2105097"/>
            <a:ext cx="1001486" cy="973158"/>
          </a:xfrm>
          <a:prstGeom prst="rect">
            <a:avLst/>
          </a:prstGeom>
          <a:solidFill>
            <a:schemeClr val="accent4">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10%</a:t>
            </a:r>
            <a:r>
              <a:rPr lang="en-US" sz="2000" dirty="0">
                <a:effectLst>
                  <a:outerShdw blurRad="50800" dist="38100" dir="2700000" algn="tl" rotWithShape="0">
                    <a:prstClr val="black">
                      <a:alpha val="40000"/>
                    </a:prstClr>
                  </a:outerShdw>
                </a:effectLst>
              </a:rPr>
              <a:t> less</a:t>
            </a:r>
          </a:p>
        </p:txBody>
      </p:sp>
      <p:sp>
        <p:nvSpPr>
          <p:cNvPr id="15" name="Rectangle 14">
            <a:extLst>
              <a:ext uri="{FF2B5EF4-FFF2-40B4-BE49-F238E27FC236}">
                <a16:creationId xmlns:a16="http://schemas.microsoft.com/office/drawing/2014/main" id="{AA83B108-6343-A2EA-6C7A-ED786919B313}"/>
              </a:ext>
            </a:extLst>
          </p:cNvPr>
          <p:cNvSpPr/>
          <p:nvPr/>
        </p:nvSpPr>
        <p:spPr>
          <a:xfrm>
            <a:off x="9720939" y="2105097"/>
            <a:ext cx="1110344" cy="973158"/>
          </a:xfrm>
          <a:prstGeom prst="rect">
            <a:avLst/>
          </a:prstGeom>
          <a:solidFill>
            <a:schemeClr val="accent4">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2%</a:t>
            </a:r>
            <a:r>
              <a:rPr lang="en-US" sz="2000" dirty="0">
                <a:effectLst>
                  <a:outerShdw blurRad="50800" dist="38100" dir="2700000" algn="tl" rotWithShape="0">
                    <a:prstClr val="black">
                      <a:alpha val="40000"/>
                    </a:prstClr>
                  </a:outerShdw>
                </a:effectLst>
              </a:rPr>
              <a:t> more</a:t>
            </a:r>
          </a:p>
        </p:txBody>
      </p:sp>
      <p:sp>
        <p:nvSpPr>
          <p:cNvPr id="16" name="Rectangle 15">
            <a:extLst>
              <a:ext uri="{FF2B5EF4-FFF2-40B4-BE49-F238E27FC236}">
                <a16:creationId xmlns:a16="http://schemas.microsoft.com/office/drawing/2014/main" id="{1653CF58-A92F-510A-A7E4-AC4FA1BC552D}"/>
              </a:ext>
            </a:extLst>
          </p:cNvPr>
          <p:cNvSpPr/>
          <p:nvPr/>
        </p:nvSpPr>
        <p:spPr>
          <a:xfrm>
            <a:off x="4114800" y="5598833"/>
            <a:ext cx="274867" cy="274867"/>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4E45D2-4D24-C178-DAC3-4D1692D997C9}"/>
              </a:ext>
            </a:extLst>
          </p:cNvPr>
          <p:cNvSpPr/>
          <p:nvPr/>
        </p:nvSpPr>
        <p:spPr>
          <a:xfrm>
            <a:off x="6493326" y="5598832"/>
            <a:ext cx="274867" cy="274867"/>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2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7" dur="500"/>
                                        <p:tgtEl>
                                          <p:spTgt spid="10">
                                            <p:graphicEl>
                                              <a:chart seriesIdx="-4" categoryIdx="0" bldStep="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16" dur="500"/>
                                        <p:tgtEl>
                                          <p:spTgt spid="10">
                                            <p:graphicEl>
                                              <a:chart seriesIdx="-4" categoryIdx="1" bldStep="category"/>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25" dur="500"/>
                                        <p:tgtEl>
                                          <p:spTgt spid="10">
                                            <p:graphicEl>
                                              <a:chart seriesIdx="-4" categoryIdx="2" bldStep="category"/>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4" dur="500"/>
                                        <p:tgtEl>
                                          <p:spTgt spid="10">
                                            <p:graphicEl>
                                              <a:chart seriesIdx="-4" categoryIdx="3" bldStep="category"/>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43" dur="500"/>
                                        <p:tgtEl>
                                          <p:spTgt spid="10">
                                            <p:graphicEl>
                                              <a:chart seriesIdx="-4" categoryIdx="4" bldStep="category"/>
                                            </p:graphic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ABB17B-197C-E797-9649-8E4FBFD877C9}"/>
              </a:ext>
            </a:extLst>
          </p:cNvPr>
          <p:cNvGraphicFramePr>
            <a:graphicFrameLocks noGrp="1"/>
          </p:cNvGraphicFramePr>
          <p:nvPr>
            <p:ph idx="1"/>
          </p:nvPr>
        </p:nvGraphicFramePr>
        <p:xfrm>
          <a:off x="816166" y="1690688"/>
          <a:ext cx="10515600" cy="43148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41509C3-B6A4-136E-EB80-FD595FDF79F4}"/>
              </a:ext>
            </a:extLst>
          </p:cNvPr>
          <p:cNvSpPr>
            <a:spLocks noGrp="1"/>
          </p:cNvSpPr>
          <p:nvPr>
            <p:ph type="title"/>
          </p:nvPr>
        </p:nvSpPr>
        <p:spPr/>
        <p:txBody>
          <a:bodyPr>
            <a:normAutofit/>
          </a:bodyPr>
          <a:lstStyle/>
          <a:p>
            <a:r>
              <a:rPr lang="en-US" sz="2400" dirty="0"/>
              <a:t>Black MA enrollees are </a:t>
            </a:r>
            <a:br>
              <a:rPr lang="en-US" sz="2400" dirty="0"/>
            </a:br>
            <a:r>
              <a:rPr lang="en-US" sz="3600" dirty="0"/>
              <a:t>More Likely to be Re-hospitalized after Surgery</a:t>
            </a:r>
            <a:endParaRPr lang="en-US" sz="3100" dirty="0"/>
          </a:p>
        </p:txBody>
      </p:sp>
      <p:sp>
        <p:nvSpPr>
          <p:cNvPr id="4" name="Text Placeholder 3">
            <a:extLst>
              <a:ext uri="{FF2B5EF4-FFF2-40B4-BE49-F238E27FC236}">
                <a16:creationId xmlns:a16="http://schemas.microsoft.com/office/drawing/2014/main" id="{B394C0EE-3DDE-61E1-7B57-0903902322DD}"/>
              </a:ext>
            </a:extLst>
          </p:cNvPr>
          <p:cNvSpPr>
            <a:spLocks noGrp="1"/>
          </p:cNvSpPr>
          <p:nvPr>
            <p:ph type="body" idx="10"/>
          </p:nvPr>
        </p:nvSpPr>
        <p:spPr/>
        <p:txBody>
          <a:bodyPr>
            <a:normAutofit fontScale="92500" lnSpcReduction="10000"/>
          </a:bodyPr>
          <a:lstStyle/>
          <a:p>
            <a:pPr>
              <a:lnSpc>
                <a:spcPct val="120000"/>
              </a:lnSpc>
              <a:spcBef>
                <a:spcPts val="0"/>
              </a:spcBef>
            </a:pPr>
            <a:r>
              <a:rPr lang="en-US" dirty="0"/>
              <a:t>Controlled for multiple factors including household income, age, sex, urban/rural, and urgent vs elective surgery</a:t>
            </a:r>
          </a:p>
          <a:p>
            <a:pPr>
              <a:lnSpc>
                <a:spcPct val="120000"/>
              </a:lnSpc>
              <a:spcBef>
                <a:spcPts val="0"/>
              </a:spcBef>
            </a:pPr>
            <a:r>
              <a:rPr lang="en-US" dirty="0"/>
              <a:t>Yue Li, et al. Medicare Advantage Associated with More Racial Disparity than Traditional Medicare for Hospital Readmissions. Health Affairs Vol 36 No 7. July 2017</a:t>
            </a:r>
          </a:p>
          <a:p>
            <a:pPr>
              <a:lnSpc>
                <a:spcPct val="120000"/>
              </a:lnSpc>
              <a:spcBef>
                <a:spcPts val="0"/>
              </a:spcBef>
            </a:pPr>
            <a:r>
              <a:rPr lang="en-US" dirty="0"/>
              <a:t>https://</a:t>
            </a:r>
            <a:r>
              <a:rPr lang="en-US" dirty="0" err="1"/>
              <a:t>www.healthaffairs.org</a:t>
            </a:r>
            <a:r>
              <a:rPr lang="en-US" dirty="0"/>
              <a:t>/</a:t>
            </a:r>
            <a:r>
              <a:rPr lang="en-US" dirty="0" err="1"/>
              <a:t>doi</a:t>
            </a:r>
            <a:r>
              <a:rPr lang="en-US" dirty="0"/>
              <a:t>/10.1377/hlthaff.2016.1344</a:t>
            </a:r>
          </a:p>
        </p:txBody>
      </p:sp>
      <p:sp>
        <p:nvSpPr>
          <p:cNvPr id="6" name="TextBox 5">
            <a:extLst>
              <a:ext uri="{FF2B5EF4-FFF2-40B4-BE49-F238E27FC236}">
                <a16:creationId xmlns:a16="http://schemas.microsoft.com/office/drawing/2014/main" id="{50A97AA9-62B4-9C9E-8C17-683FA6299A44}"/>
              </a:ext>
            </a:extLst>
          </p:cNvPr>
          <p:cNvSpPr txBox="1"/>
          <p:nvPr/>
        </p:nvSpPr>
        <p:spPr>
          <a:xfrm>
            <a:off x="838199" y="2228671"/>
            <a:ext cx="2445327" cy="1200329"/>
          </a:xfrm>
          <a:prstGeom prst="rect">
            <a:avLst/>
          </a:prstGeom>
          <a:noFill/>
        </p:spPr>
        <p:txBody>
          <a:bodyPr wrap="square" rtlCol="0">
            <a:spAutoFit/>
          </a:bodyPr>
          <a:lstStyle/>
          <a:p>
            <a:pPr>
              <a:spcAft>
                <a:spcPts val="1200"/>
              </a:spcAft>
            </a:pPr>
            <a:r>
              <a:rPr lang="en-US" sz="2400" dirty="0">
                <a:solidFill>
                  <a:schemeClr val="bg1"/>
                </a:solidFill>
              </a:rPr>
              <a:t>30-day readmission rate after surgery</a:t>
            </a:r>
          </a:p>
        </p:txBody>
      </p:sp>
      <p:sp>
        <p:nvSpPr>
          <p:cNvPr id="7" name="Rectangle 6">
            <a:extLst>
              <a:ext uri="{FF2B5EF4-FFF2-40B4-BE49-F238E27FC236}">
                <a16:creationId xmlns:a16="http://schemas.microsoft.com/office/drawing/2014/main" id="{E35A4F16-0D50-C900-12C6-735CB1CC473C}"/>
              </a:ext>
            </a:extLst>
          </p:cNvPr>
          <p:cNvSpPr/>
          <p:nvPr/>
        </p:nvSpPr>
        <p:spPr>
          <a:xfrm>
            <a:off x="1060200" y="3655582"/>
            <a:ext cx="274867" cy="274867"/>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E789DF4-754B-0F92-0586-7B76760B4899}"/>
              </a:ext>
            </a:extLst>
          </p:cNvPr>
          <p:cNvSpPr/>
          <p:nvPr/>
        </p:nvSpPr>
        <p:spPr>
          <a:xfrm>
            <a:off x="1060200" y="4488843"/>
            <a:ext cx="274867" cy="274867"/>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4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7" dur="500"/>
                                        <p:tgtEl>
                                          <p:spTgt spid="5">
                                            <p:graphicEl>
                                              <a:chart seriesIdx="0" categoryIdx="0" bldStep="ptIn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0" dur="500"/>
                                        <p:tgtEl>
                                          <p:spTgt spid="5">
                                            <p:graphicEl>
                                              <a:chart seriesIdx="1" categoryIdx="0" bldStep="ptIn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500"/>
                                        <p:tgtEl>
                                          <p:spTgt spid="5">
                                            <p:graphicEl>
                                              <a:chart seriesIdx="0" categoryIdx="1" bldStep="ptIn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20" dur="500"/>
                                        <p:tgtEl>
                                          <p:spTgt spid="5">
                                            <p:graphicEl>
                                              <a:chart seriesIdx="1"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724C-B4EB-C45D-1DD5-AA48A33D3068}"/>
              </a:ext>
            </a:extLst>
          </p:cNvPr>
          <p:cNvSpPr>
            <a:spLocks noGrp="1"/>
          </p:cNvSpPr>
          <p:nvPr>
            <p:ph type="title"/>
          </p:nvPr>
        </p:nvSpPr>
        <p:spPr>
          <a:xfrm>
            <a:off x="838199" y="365125"/>
            <a:ext cx="10826151" cy="1325563"/>
          </a:xfrm>
        </p:spPr>
        <p:txBody>
          <a:bodyPr>
            <a:normAutofit/>
          </a:bodyPr>
          <a:lstStyle/>
          <a:p>
            <a:r>
              <a:rPr lang="en-US" sz="2800" dirty="0"/>
              <a:t>MA plans are more likely to </a:t>
            </a:r>
            <a:br>
              <a:rPr lang="en-US" dirty="0"/>
            </a:br>
            <a:r>
              <a:rPr lang="en-US" dirty="0"/>
              <a:t>Deny Claims for People of Color</a:t>
            </a:r>
          </a:p>
        </p:txBody>
      </p:sp>
      <p:graphicFrame>
        <p:nvGraphicFramePr>
          <p:cNvPr id="5" name="Content Placeholder 4">
            <a:extLst>
              <a:ext uri="{FF2B5EF4-FFF2-40B4-BE49-F238E27FC236}">
                <a16:creationId xmlns:a16="http://schemas.microsoft.com/office/drawing/2014/main" id="{9C73FA9D-8FBA-4166-2E26-9061AAC78189}"/>
              </a:ext>
            </a:extLst>
          </p:cNvPr>
          <p:cNvGraphicFramePr>
            <a:graphicFrameLocks noGrp="1"/>
          </p:cNvGraphicFramePr>
          <p:nvPr>
            <p:ph idx="1"/>
          </p:nvPr>
        </p:nvGraphicFramePr>
        <p:xfrm>
          <a:off x="3434751" y="1836865"/>
          <a:ext cx="82296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110D36D-6A52-A0D1-3DFC-27864983D615}"/>
              </a:ext>
            </a:extLst>
          </p:cNvPr>
          <p:cNvSpPr>
            <a:spLocks noGrp="1"/>
          </p:cNvSpPr>
          <p:nvPr>
            <p:ph type="body" idx="10"/>
          </p:nvPr>
        </p:nvSpPr>
        <p:spPr/>
        <p:txBody>
          <a:bodyPr/>
          <a:lstStyle/>
          <a:p>
            <a:r>
              <a:rPr lang="en-US" dirty="0"/>
              <a:t>2019 data published in 2025</a:t>
            </a:r>
          </a:p>
          <a:p>
            <a:r>
              <a:rPr lang="en-US" dirty="0" err="1"/>
              <a:t>Vabson</a:t>
            </a:r>
            <a:r>
              <a:rPr lang="en-US" dirty="0"/>
              <a:t> B et al. Health Affairs 44; No. 6 (2025): 702-706  </a:t>
            </a:r>
            <a:r>
              <a:rPr lang="en-US" dirty="0" err="1"/>
              <a:t>doi</a:t>
            </a:r>
            <a:r>
              <a:rPr lang="en-US" dirty="0"/>
              <a:t>: 10.1377/hlthaff.2024.01485</a:t>
            </a:r>
          </a:p>
        </p:txBody>
      </p:sp>
      <p:sp>
        <p:nvSpPr>
          <p:cNvPr id="6" name="TextBox 5">
            <a:extLst>
              <a:ext uri="{FF2B5EF4-FFF2-40B4-BE49-F238E27FC236}">
                <a16:creationId xmlns:a16="http://schemas.microsoft.com/office/drawing/2014/main" id="{FF0FDA88-9C8F-0202-CB0C-3671DF317543}"/>
              </a:ext>
            </a:extLst>
          </p:cNvPr>
          <p:cNvSpPr txBox="1"/>
          <p:nvPr/>
        </p:nvSpPr>
        <p:spPr>
          <a:xfrm>
            <a:off x="517585" y="2760453"/>
            <a:ext cx="2917166" cy="1200329"/>
          </a:xfrm>
          <a:prstGeom prst="rect">
            <a:avLst/>
          </a:prstGeom>
          <a:noFill/>
        </p:spPr>
        <p:txBody>
          <a:bodyPr wrap="square" rtlCol="0">
            <a:spAutoFit/>
          </a:bodyPr>
          <a:lstStyle/>
          <a:p>
            <a:pPr>
              <a:spcAft>
                <a:spcPts val="1200"/>
              </a:spcAft>
            </a:pPr>
            <a:r>
              <a:rPr lang="en-US" sz="2400" dirty="0">
                <a:solidFill>
                  <a:schemeClr val="bg1"/>
                </a:solidFill>
              </a:rPr>
              <a:t>Initial denial of claims by Medicare Advantage plan</a:t>
            </a:r>
          </a:p>
        </p:txBody>
      </p:sp>
      <p:sp>
        <p:nvSpPr>
          <p:cNvPr id="3" name="Rectangle 2">
            <a:extLst>
              <a:ext uri="{FF2B5EF4-FFF2-40B4-BE49-F238E27FC236}">
                <a16:creationId xmlns:a16="http://schemas.microsoft.com/office/drawing/2014/main" id="{4607DD13-385D-B2B9-8F06-4D99C6F087EF}"/>
              </a:ext>
            </a:extLst>
          </p:cNvPr>
          <p:cNvSpPr/>
          <p:nvPr/>
        </p:nvSpPr>
        <p:spPr>
          <a:xfrm>
            <a:off x="4134234" y="3746659"/>
            <a:ext cx="6830634" cy="1495192"/>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50800" dist="38100" dir="2700000" algn="tl" rotWithShape="0">
                    <a:prstClr val="black">
                      <a:alpha val="40000"/>
                    </a:prstClr>
                  </a:outerShdw>
                </a:effectLst>
              </a:rPr>
              <a:t>Higher denial rates </a:t>
            </a:r>
            <a:r>
              <a:rPr lang="en-US" sz="2800" dirty="0">
                <a:solidFill>
                  <a:schemeClr val="bg1"/>
                </a:solidFill>
                <a:effectLst>
                  <a:outerShdw blurRad="50800" dist="38100" dir="2700000" algn="tl" rotWithShape="0">
                    <a:prstClr val="black">
                      <a:alpha val="40000"/>
                    </a:prstClr>
                  </a:outerShdw>
                </a:effectLst>
              </a:rPr>
              <a:t>for POC </a:t>
            </a:r>
            <a:r>
              <a:rPr lang="en-US" sz="2800" dirty="0">
                <a:effectLst>
                  <a:outerShdw blurRad="50800" dist="38100" dir="2700000" algn="tl" rotWithShape="0">
                    <a:prstClr val="black">
                      <a:alpha val="40000"/>
                    </a:prstClr>
                  </a:outerShdw>
                </a:effectLst>
              </a:rPr>
              <a:t>are one of</a:t>
            </a:r>
          </a:p>
          <a:p>
            <a:pPr algn="ctr"/>
            <a:r>
              <a:rPr lang="en-US" sz="2800" dirty="0">
                <a:effectLst>
                  <a:outerShdw blurRad="50800" dist="38100" dir="2700000" algn="tl" rotWithShape="0">
                    <a:prstClr val="black">
                      <a:alpha val="40000"/>
                    </a:prstClr>
                  </a:outerShdw>
                </a:effectLst>
              </a:rPr>
              <a:t>the direct consequences of being</a:t>
            </a:r>
          </a:p>
          <a:p>
            <a:pPr algn="ctr"/>
            <a:r>
              <a:rPr lang="en-US" sz="2800" dirty="0">
                <a:effectLst>
                  <a:outerShdw blurRad="50800" dist="38100" dir="2700000" algn="tl" rotWithShape="0">
                    <a:prstClr val="black">
                      <a:alpha val="40000"/>
                    </a:prstClr>
                  </a:outerShdw>
                </a:effectLst>
              </a:rPr>
              <a:t>concentrated in lower quality MA plans</a:t>
            </a:r>
          </a:p>
        </p:txBody>
      </p:sp>
    </p:spTree>
    <p:extLst>
      <p:ext uri="{BB962C8B-B14F-4D97-AF65-F5344CB8AC3E}">
        <p14:creationId xmlns:p14="http://schemas.microsoft.com/office/powerpoint/2010/main" val="30882632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FE40-2F26-472C-818F-3D6A16611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81C75-2B81-8F47-E650-75924420E274}"/>
              </a:ext>
            </a:extLst>
          </p:cNvPr>
          <p:cNvSpPr>
            <a:spLocks noGrp="1"/>
          </p:cNvSpPr>
          <p:nvPr>
            <p:ph type="title"/>
          </p:nvPr>
        </p:nvSpPr>
        <p:spPr/>
        <p:txBody>
          <a:bodyPr/>
          <a:lstStyle/>
          <a:p>
            <a:r>
              <a:rPr lang="en-US" sz="2400" dirty="0"/>
              <a:t>Our new research applied CMS’s tool to compare MA plan quality:</a:t>
            </a:r>
            <a:br>
              <a:rPr lang="en-US" sz="2400" dirty="0"/>
            </a:br>
            <a:r>
              <a:rPr lang="en-US" dirty="0"/>
              <a:t>“Star Ratings” (Scale of 1 to 5)</a:t>
            </a:r>
          </a:p>
        </p:txBody>
      </p:sp>
      <p:sp>
        <p:nvSpPr>
          <p:cNvPr id="10" name="Text Placeholder 9">
            <a:extLst>
              <a:ext uri="{FF2B5EF4-FFF2-40B4-BE49-F238E27FC236}">
                <a16:creationId xmlns:a16="http://schemas.microsoft.com/office/drawing/2014/main" id="{3F044B07-C742-85BE-DC56-60A05714F945}"/>
              </a:ext>
            </a:extLst>
          </p:cNvPr>
          <p:cNvSpPr>
            <a:spLocks noGrp="1"/>
          </p:cNvSpPr>
          <p:nvPr>
            <p:ph type="body" idx="10"/>
          </p:nvPr>
        </p:nvSpPr>
        <p:spPr/>
        <p:txBody>
          <a:bodyPr/>
          <a:lstStyle/>
          <a:p>
            <a:r>
              <a:rPr lang="en-US" dirty="0"/>
              <a:t>https://</a:t>
            </a:r>
            <a:r>
              <a:rPr lang="en-US" dirty="0" err="1"/>
              <a:t>www.kff.org</a:t>
            </a:r>
            <a:r>
              <a:rPr lang="en-US" dirty="0"/>
              <a:t>/</a:t>
            </a:r>
            <a:r>
              <a:rPr lang="en-US" dirty="0" err="1"/>
              <a:t>medicare</a:t>
            </a:r>
            <a:r>
              <a:rPr lang="en-US" dirty="0"/>
              <a:t>/</a:t>
            </a:r>
            <a:r>
              <a:rPr lang="en-US" dirty="0" err="1"/>
              <a:t>medicare</a:t>
            </a:r>
            <a:r>
              <a:rPr lang="en-US" dirty="0"/>
              <a:t>-advantage-quality-bonus-payments/</a:t>
            </a:r>
          </a:p>
        </p:txBody>
      </p:sp>
      <p:sp>
        <p:nvSpPr>
          <p:cNvPr id="11" name="Freeform 10">
            <a:extLst>
              <a:ext uri="{FF2B5EF4-FFF2-40B4-BE49-F238E27FC236}">
                <a16:creationId xmlns:a16="http://schemas.microsoft.com/office/drawing/2014/main" id="{174D8BB2-39BD-9899-E149-75CC95F19D56}"/>
              </a:ext>
            </a:extLst>
          </p:cNvPr>
          <p:cNvSpPr/>
          <p:nvPr/>
        </p:nvSpPr>
        <p:spPr>
          <a:xfrm>
            <a:off x="838200" y="1568137"/>
            <a:ext cx="4775199" cy="930514"/>
          </a:xfrm>
          <a:custGeom>
            <a:avLst/>
            <a:gdLst>
              <a:gd name="connsiteX0" fmla="*/ 0 w 3121818"/>
              <a:gd name="connsiteY0" fmla="*/ 0 h 1248727"/>
              <a:gd name="connsiteX1" fmla="*/ 3121818 w 3121818"/>
              <a:gd name="connsiteY1" fmla="*/ 0 h 1248727"/>
              <a:gd name="connsiteX2" fmla="*/ 3121818 w 3121818"/>
              <a:gd name="connsiteY2" fmla="*/ 1248727 h 1248727"/>
              <a:gd name="connsiteX3" fmla="*/ 0 w 3121818"/>
              <a:gd name="connsiteY3" fmla="*/ 1248727 h 1248727"/>
              <a:gd name="connsiteX4" fmla="*/ 0 w 3121818"/>
              <a:gd name="connsiteY4" fmla="*/ 0 h 124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818" h="1248727">
                <a:moveTo>
                  <a:pt x="0" y="0"/>
                </a:moveTo>
                <a:lnTo>
                  <a:pt x="3121818" y="0"/>
                </a:lnTo>
                <a:lnTo>
                  <a:pt x="3121818" y="1248727"/>
                </a:lnTo>
                <a:lnTo>
                  <a:pt x="0" y="1248727"/>
                </a:lnTo>
                <a:lnTo>
                  <a:pt x="0" y="0"/>
                </a:lnTo>
                <a:close/>
              </a:path>
            </a:pathLst>
          </a:cu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0"/>
              </a:spcAft>
              <a:buNone/>
            </a:pPr>
            <a:r>
              <a:rPr lang="en-US" sz="2000" b="1" dirty="0">
                <a:effectLst>
                  <a:outerShdw blurRad="50800" dist="38100" dir="2700000" algn="tl" rotWithShape="0">
                    <a:prstClr val="black">
                      <a:alpha val="40000"/>
                    </a:prstClr>
                  </a:outerShdw>
                </a:effectLst>
              </a:rPr>
              <a:t>Significance of Star Ratings for</a:t>
            </a:r>
          </a:p>
          <a:p>
            <a:pPr marL="0" lvl="0" indent="0" algn="ctr" defTabSz="1066800">
              <a:lnSpc>
                <a:spcPct val="100000"/>
              </a:lnSpc>
              <a:spcBef>
                <a:spcPct val="0"/>
              </a:spcBef>
              <a:spcAft>
                <a:spcPts val="0"/>
              </a:spcAft>
              <a:buNone/>
            </a:pPr>
            <a:r>
              <a:rPr lang="en-US" sz="2400" b="1" dirty="0">
                <a:effectLst>
                  <a:outerShdw blurRad="50800" dist="38100" dir="2700000" algn="tl" rotWithShape="0">
                    <a:prstClr val="black">
                      <a:alpha val="40000"/>
                    </a:prstClr>
                  </a:outerShdw>
                </a:effectLst>
              </a:rPr>
              <a:t>Patients in MA</a:t>
            </a:r>
            <a:endParaRPr lang="en-US" sz="2400" b="1" kern="1200" dirty="0">
              <a:effectLst>
                <a:outerShdw blurRad="50800" dist="38100" dir="2700000" algn="tl" rotWithShape="0">
                  <a:prstClr val="black">
                    <a:alpha val="40000"/>
                  </a:prstClr>
                </a:outerShdw>
              </a:effectLst>
            </a:endParaRPr>
          </a:p>
        </p:txBody>
      </p:sp>
      <p:sp>
        <p:nvSpPr>
          <p:cNvPr id="12" name="Freeform 11">
            <a:extLst>
              <a:ext uri="{FF2B5EF4-FFF2-40B4-BE49-F238E27FC236}">
                <a16:creationId xmlns:a16="http://schemas.microsoft.com/office/drawing/2014/main" id="{DE445F5F-CDD5-5D0D-BC00-6FF478B05232}"/>
              </a:ext>
            </a:extLst>
          </p:cNvPr>
          <p:cNvSpPr/>
          <p:nvPr/>
        </p:nvSpPr>
        <p:spPr>
          <a:xfrm>
            <a:off x="838200" y="2498651"/>
            <a:ext cx="4775199" cy="3264196"/>
          </a:xfrm>
          <a:custGeom>
            <a:avLst/>
            <a:gdLst>
              <a:gd name="connsiteX0" fmla="*/ 0 w 3121818"/>
              <a:gd name="connsiteY0" fmla="*/ 0 h 2292345"/>
              <a:gd name="connsiteX1" fmla="*/ 3121818 w 3121818"/>
              <a:gd name="connsiteY1" fmla="*/ 0 h 2292345"/>
              <a:gd name="connsiteX2" fmla="*/ 3121818 w 3121818"/>
              <a:gd name="connsiteY2" fmla="*/ 2292345 h 2292345"/>
              <a:gd name="connsiteX3" fmla="*/ 0 w 3121818"/>
              <a:gd name="connsiteY3" fmla="*/ 2292345 h 2292345"/>
              <a:gd name="connsiteX4" fmla="*/ 0 w 3121818"/>
              <a:gd name="connsiteY4" fmla="*/ 0 h 229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818" h="2292345">
                <a:moveTo>
                  <a:pt x="0" y="0"/>
                </a:moveTo>
                <a:lnTo>
                  <a:pt x="3121818" y="0"/>
                </a:lnTo>
                <a:lnTo>
                  <a:pt x="3121818" y="2292345"/>
                </a:lnTo>
                <a:lnTo>
                  <a:pt x="0" y="2292345"/>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17348" rIns="182880" bIns="176022" numCol="1" spcCol="1270" anchor="t" anchorCtr="0">
            <a:noAutofit/>
          </a:bodyPr>
          <a:lstStyle/>
          <a:p>
            <a:pPr marL="0" lvl="1" defTabSz="977900">
              <a:spcBef>
                <a:spcPct val="0"/>
              </a:spcBef>
            </a:pPr>
            <a:r>
              <a:rPr lang="en-US" sz="2000" b="1" kern="1200" dirty="0"/>
              <a:t>Stars measure quality of care</a:t>
            </a:r>
          </a:p>
          <a:p>
            <a:pPr marL="230188" lvl="1" indent="-230188" defTabSz="977900">
              <a:spcBef>
                <a:spcPct val="0"/>
              </a:spcBef>
              <a:spcAft>
                <a:spcPts val="1200"/>
              </a:spcAft>
              <a:buFont typeface="Arial" panose="020B0604020202020204" pitchFamily="34" charset="0"/>
              <a:buChar char="•"/>
            </a:pPr>
            <a:r>
              <a:rPr lang="en-US" sz="2000" dirty="0"/>
              <a:t>Examples: cancer screening, hospital readmission, pain control, ER aftercare, care for DM, HTN, heart disease, osteoporosis</a:t>
            </a:r>
          </a:p>
          <a:p>
            <a:pPr marL="0" lvl="1" defTabSz="977900">
              <a:spcBef>
                <a:spcPct val="0"/>
              </a:spcBef>
            </a:pPr>
            <a:r>
              <a:rPr lang="en-US" sz="2000" b="1" dirty="0"/>
              <a:t>Stars measure service experience</a:t>
            </a:r>
          </a:p>
          <a:p>
            <a:pPr marL="230188" lvl="1" indent="-230188" defTabSz="977900">
              <a:spcBef>
                <a:spcPct val="0"/>
              </a:spcBef>
              <a:spcAft>
                <a:spcPts val="1200"/>
              </a:spcAft>
              <a:buFont typeface="Arial" panose="020B0604020202020204" pitchFamily="34" charset="0"/>
              <a:buChar char="•"/>
            </a:pPr>
            <a:r>
              <a:rPr lang="en-US" sz="2000" dirty="0"/>
              <a:t>Examples: member turnover, timeliness of PA appeals</a:t>
            </a:r>
            <a:endParaRPr lang="en-US" sz="2000" kern="1200" dirty="0"/>
          </a:p>
        </p:txBody>
      </p:sp>
      <p:sp>
        <p:nvSpPr>
          <p:cNvPr id="19" name="Freeform 18">
            <a:extLst>
              <a:ext uri="{FF2B5EF4-FFF2-40B4-BE49-F238E27FC236}">
                <a16:creationId xmlns:a16="http://schemas.microsoft.com/office/drawing/2014/main" id="{0FB73020-189D-16ED-DB61-73ACD9DFA873}"/>
              </a:ext>
            </a:extLst>
          </p:cNvPr>
          <p:cNvSpPr/>
          <p:nvPr/>
        </p:nvSpPr>
        <p:spPr>
          <a:xfrm>
            <a:off x="6578601" y="1568137"/>
            <a:ext cx="4775199" cy="930514"/>
          </a:xfrm>
          <a:custGeom>
            <a:avLst/>
            <a:gdLst>
              <a:gd name="connsiteX0" fmla="*/ 0 w 3121818"/>
              <a:gd name="connsiteY0" fmla="*/ 0 h 1248727"/>
              <a:gd name="connsiteX1" fmla="*/ 3121818 w 3121818"/>
              <a:gd name="connsiteY1" fmla="*/ 0 h 1248727"/>
              <a:gd name="connsiteX2" fmla="*/ 3121818 w 3121818"/>
              <a:gd name="connsiteY2" fmla="*/ 1248727 h 1248727"/>
              <a:gd name="connsiteX3" fmla="*/ 0 w 3121818"/>
              <a:gd name="connsiteY3" fmla="*/ 1248727 h 1248727"/>
              <a:gd name="connsiteX4" fmla="*/ 0 w 3121818"/>
              <a:gd name="connsiteY4" fmla="*/ 0 h 124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818" h="1248727">
                <a:moveTo>
                  <a:pt x="0" y="0"/>
                </a:moveTo>
                <a:lnTo>
                  <a:pt x="3121818" y="0"/>
                </a:lnTo>
                <a:lnTo>
                  <a:pt x="3121818" y="1248727"/>
                </a:lnTo>
                <a:lnTo>
                  <a:pt x="0" y="1248727"/>
                </a:lnTo>
                <a:lnTo>
                  <a:pt x="0" y="0"/>
                </a:lnTo>
                <a:close/>
              </a:path>
            </a:pathLst>
          </a:cu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0"/>
              </a:spcAft>
              <a:buNone/>
            </a:pPr>
            <a:r>
              <a:rPr lang="en-US" sz="2000" b="1" dirty="0">
                <a:effectLst>
                  <a:outerShdw blurRad="50800" dist="38100" dir="2700000" algn="tl" rotWithShape="0">
                    <a:prstClr val="black">
                      <a:alpha val="40000"/>
                    </a:prstClr>
                  </a:outerShdw>
                </a:effectLst>
              </a:rPr>
              <a:t>Implications of Star Ratings for </a:t>
            </a:r>
          </a:p>
          <a:p>
            <a:pPr marL="0" lvl="0" indent="0" algn="ctr" defTabSz="1066800">
              <a:lnSpc>
                <a:spcPct val="100000"/>
              </a:lnSpc>
              <a:spcBef>
                <a:spcPct val="0"/>
              </a:spcBef>
              <a:spcAft>
                <a:spcPts val="0"/>
              </a:spcAft>
              <a:buNone/>
            </a:pPr>
            <a:r>
              <a:rPr lang="en-US" sz="2400" b="1" dirty="0">
                <a:effectLst>
                  <a:outerShdw blurRad="50800" dist="38100" dir="2700000" algn="tl" rotWithShape="0">
                    <a:prstClr val="black">
                      <a:alpha val="40000"/>
                    </a:prstClr>
                  </a:outerShdw>
                </a:effectLst>
              </a:rPr>
              <a:t>MA Insurance Plans</a:t>
            </a:r>
            <a:endParaRPr lang="en-US" sz="2400" b="1" kern="1200" dirty="0">
              <a:effectLst>
                <a:outerShdw blurRad="50800" dist="38100" dir="2700000" algn="tl" rotWithShape="0">
                  <a:prstClr val="black">
                    <a:alpha val="40000"/>
                  </a:prstClr>
                </a:outerShdw>
              </a:effectLst>
            </a:endParaRPr>
          </a:p>
        </p:txBody>
      </p:sp>
      <p:sp>
        <p:nvSpPr>
          <p:cNvPr id="20" name="Freeform 19">
            <a:extLst>
              <a:ext uri="{FF2B5EF4-FFF2-40B4-BE49-F238E27FC236}">
                <a16:creationId xmlns:a16="http://schemas.microsoft.com/office/drawing/2014/main" id="{96F27434-4254-DA4A-79A7-1A620F2DCD08}"/>
              </a:ext>
            </a:extLst>
          </p:cNvPr>
          <p:cNvSpPr/>
          <p:nvPr/>
        </p:nvSpPr>
        <p:spPr>
          <a:xfrm>
            <a:off x="6578601" y="2498651"/>
            <a:ext cx="4775199" cy="3264196"/>
          </a:xfrm>
          <a:custGeom>
            <a:avLst/>
            <a:gdLst>
              <a:gd name="connsiteX0" fmla="*/ 0 w 3121818"/>
              <a:gd name="connsiteY0" fmla="*/ 0 h 2292345"/>
              <a:gd name="connsiteX1" fmla="*/ 3121818 w 3121818"/>
              <a:gd name="connsiteY1" fmla="*/ 0 h 2292345"/>
              <a:gd name="connsiteX2" fmla="*/ 3121818 w 3121818"/>
              <a:gd name="connsiteY2" fmla="*/ 2292345 h 2292345"/>
              <a:gd name="connsiteX3" fmla="*/ 0 w 3121818"/>
              <a:gd name="connsiteY3" fmla="*/ 2292345 h 2292345"/>
              <a:gd name="connsiteX4" fmla="*/ 0 w 3121818"/>
              <a:gd name="connsiteY4" fmla="*/ 0 h 229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818" h="2292345">
                <a:moveTo>
                  <a:pt x="0" y="0"/>
                </a:moveTo>
                <a:lnTo>
                  <a:pt x="3121818" y="0"/>
                </a:lnTo>
                <a:lnTo>
                  <a:pt x="3121818" y="2292345"/>
                </a:lnTo>
                <a:lnTo>
                  <a:pt x="0" y="2292345"/>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17348" rIns="182880" bIns="176022" numCol="1" spcCol="1270" anchor="t" anchorCtr="0">
            <a:noAutofit/>
          </a:bodyPr>
          <a:lstStyle/>
          <a:p>
            <a:r>
              <a:rPr lang="en-US" sz="2000" b="1" dirty="0"/>
              <a:t>Higher stars = higher payments</a:t>
            </a:r>
          </a:p>
          <a:p>
            <a:pPr marL="173038" indent="-173038">
              <a:spcAft>
                <a:spcPts val="1200"/>
              </a:spcAft>
              <a:buFont typeface="Arial" panose="020B0604020202020204" pitchFamily="34" charset="0"/>
              <a:buChar char="•"/>
            </a:pPr>
            <a:r>
              <a:rPr lang="en-US" sz="2000" dirty="0"/>
              <a:t>CMS increases base payments to MA plans scoring at least 4.0 stars</a:t>
            </a:r>
          </a:p>
          <a:p>
            <a:pPr marL="173038" indent="-173038">
              <a:spcAft>
                <a:spcPts val="1200"/>
              </a:spcAft>
              <a:buFont typeface="Arial" panose="020B0604020202020204" pitchFamily="34" charset="0"/>
              <a:buChar char="•"/>
            </a:pPr>
            <a:r>
              <a:rPr lang="en-US" sz="2000" dirty="0"/>
              <a:t>CMS also pays additional “Quality Bonuses” to some of those plans</a:t>
            </a:r>
          </a:p>
          <a:p>
            <a:r>
              <a:rPr lang="en-US" sz="2000" b="1" dirty="0"/>
              <a:t>Increased payments are intended to help enrollees</a:t>
            </a:r>
          </a:p>
          <a:p>
            <a:pPr marL="173038" indent="-173038">
              <a:buFont typeface="Arial" panose="020B0604020202020204" pitchFamily="34" charset="0"/>
              <a:buChar char="•"/>
            </a:pPr>
            <a:r>
              <a:rPr lang="en-US" sz="2000" dirty="0"/>
              <a:t>Examples: supplemental benefits, lower co-pays, lower premiums</a:t>
            </a:r>
          </a:p>
        </p:txBody>
      </p:sp>
    </p:spTree>
    <p:extLst>
      <p:ext uri="{BB962C8B-B14F-4D97-AF65-F5344CB8AC3E}">
        <p14:creationId xmlns:p14="http://schemas.microsoft.com/office/powerpoint/2010/main" val="34738480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fade">
                                      <p:cBhvr>
                                        <p:cTn id="12" dur="500"/>
                                        <p:tgtEl>
                                          <p:spTgt spid="1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500"/>
                                        <p:tgtEl>
                                          <p:spTgt spid="12">
                                            <p:txEl>
                                              <p:pRg st="2" end="2"/>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0">
                                            <p:bg/>
                                          </p:spTgt>
                                        </p:tgtEl>
                                        <p:attrNameLst>
                                          <p:attrName>style.visibility</p:attrName>
                                        </p:attrNameLst>
                                      </p:cBhvr>
                                      <p:to>
                                        <p:strVal val="visible"/>
                                      </p:to>
                                    </p:set>
                                    <p:animEffect transition="in" filter="fade">
                                      <p:cBhvr>
                                        <p:cTn id="37" dur="500"/>
                                        <p:tgtEl>
                                          <p:spTgt spid="20">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fade">
                                      <p:cBhvr>
                                        <p:cTn id="45" dur="500"/>
                                        <p:tgtEl>
                                          <p:spTgt spid="2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animEffect transition="in" filter="fade">
                                      <p:cBhvr>
                                        <p:cTn id="50" dur="500"/>
                                        <p:tgtEl>
                                          <p:spTgt spid="2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xEl>
                                              <p:pRg st="3" end="3"/>
                                            </p:txEl>
                                          </p:spTgt>
                                        </p:tgtEl>
                                        <p:attrNameLst>
                                          <p:attrName>style.visibility</p:attrName>
                                        </p:attrNameLst>
                                      </p:cBhvr>
                                      <p:to>
                                        <p:strVal val="visible"/>
                                      </p:to>
                                    </p:set>
                                    <p:animEffect transition="in" filter="fade">
                                      <p:cBhvr>
                                        <p:cTn id="55" dur="500"/>
                                        <p:tgtEl>
                                          <p:spTgt spid="20">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xEl>
                                              <p:pRg st="4" end="4"/>
                                            </p:txEl>
                                          </p:spTgt>
                                        </p:tgtEl>
                                        <p:attrNameLst>
                                          <p:attrName>style.visibility</p:attrName>
                                        </p:attrNameLst>
                                      </p:cBhvr>
                                      <p:to>
                                        <p:strVal val="visible"/>
                                      </p:to>
                                    </p:set>
                                    <p:animEffect transition="in" filter="fade">
                                      <p:cBhvr>
                                        <p:cTn id="60"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P spid="19" grpId="0" animBg="1"/>
      <p:bldP spid="2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C9EA-BA9B-D5A9-1B62-85F3CB347FFF}"/>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45CBF93-A242-23E1-7CA0-66A82363FC9F}"/>
              </a:ext>
            </a:extLst>
          </p:cNvPr>
          <p:cNvGraphicFramePr/>
          <p:nvPr/>
        </p:nvGraphicFramePr>
        <p:xfrm>
          <a:off x="2987040" y="1690689"/>
          <a:ext cx="8366760" cy="3723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7B7AFAF-6A56-59EA-CDE3-4FF6350BA368}"/>
              </a:ext>
            </a:extLst>
          </p:cNvPr>
          <p:cNvSpPr>
            <a:spLocks noGrp="1"/>
          </p:cNvSpPr>
          <p:nvPr>
            <p:ph type="title"/>
          </p:nvPr>
        </p:nvSpPr>
        <p:spPr/>
        <p:txBody>
          <a:bodyPr>
            <a:normAutofit/>
          </a:bodyPr>
          <a:lstStyle/>
          <a:p>
            <a:r>
              <a:rPr lang="en-US" sz="2000" dirty="0"/>
              <a:t>25% of MA plans enroll more people of color than local demographics predict.</a:t>
            </a:r>
            <a:br>
              <a:rPr lang="en-US" sz="2000" dirty="0"/>
            </a:br>
            <a:r>
              <a:rPr lang="en-US" sz="3600" dirty="0"/>
              <a:t>How Good Are Those Plans?</a:t>
            </a:r>
          </a:p>
        </p:txBody>
      </p:sp>
      <p:sp>
        <p:nvSpPr>
          <p:cNvPr id="3" name="Text Placeholder 2">
            <a:extLst>
              <a:ext uri="{FF2B5EF4-FFF2-40B4-BE49-F238E27FC236}">
                <a16:creationId xmlns:a16="http://schemas.microsoft.com/office/drawing/2014/main" id="{1E420B33-A74E-C6AC-2DD5-33E5AB3154B1}"/>
              </a:ext>
            </a:extLst>
          </p:cNvPr>
          <p:cNvSpPr>
            <a:spLocks noGrp="1"/>
          </p:cNvSpPr>
          <p:nvPr>
            <p:ph type="body" idx="10"/>
          </p:nvPr>
        </p:nvSpPr>
        <p:spPr/>
        <p:txBody>
          <a:bodyPr/>
          <a:lstStyle/>
          <a:p>
            <a:r>
              <a:rPr lang="en-US" dirty="0"/>
              <a:t>Andrew Anderson, Ji Mun Li, Darrell J. Gaskin, and Michael K. </a:t>
            </a:r>
            <a:r>
              <a:rPr lang="en-US" dirty="0" err="1"/>
              <a:t>Meiselbach</a:t>
            </a:r>
            <a:r>
              <a:rPr lang="en-US" dirty="0"/>
              <a:t>, Racial and Ethnic Sorting in Medicare Advantage Plan Enrollment (Working paper, Johns Hopkins Bloomberg School of Public Health, 2025). Manuscript under review. Cited at https://</a:t>
            </a:r>
            <a:r>
              <a:rPr lang="en-US" dirty="0" err="1"/>
              <a:t>pnhp.org</a:t>
            </a:r>
            <a:r>
              <a:rPr lang="en-US" dirty="0"/>
              <a:t>/no-real-choices/#e114</a:t>
            </a:r>
          </a:p>
        </p:txBody>
      </p:sp>
      <p:sp>
        <p:nvSpPr>
          <p:cNvPr id="7" name="TextBox 6">
            <a:extLst>
              <a:ext uri="{FF2B5EF4-FFF2-40B4-BE49-F238E27FC236}">
                <a16:creationId xmlns:a16="http://schemas.microsoft.com/office/drawing/2014/main" id="{E6398098-EB3A-CDB8-303C-932389692A72}"/>
              </a:ext>
            </a:extLst>
          </p:cNvPr>
          <p:cNvSpPr txBox="1"/>
          <p:nvPr/>
        </p:nvSpPr>
        <p:spPr>
          <a:xfrm>
            <a:off x="411481" y="2667000"/>
            <a:ext cx="2697480" cy="1200329"/>
          </a:xfrm>
          <a:prstGeom prst="rect">
            <a:avLst/>
          </a:prstGeom>
          <a:noFill/>
        </p:spPr>
        <p:txBody>
          <a:bodyPr wrap="square" rtlCol="0">
            <a:spAutoFit/>
          </a:bodyPr>
          <a:lstStyle/>
          <a:p>
            <a:pPr>
              <a:spcAft>
                <a:spcPts val="1200"/>
              </a:spcAft>
            </a:pPr>
            <a:r>
              <a:rPr lang="en-US" sz="2400" dirty="0">
                <a:solidFill>
                  <a:schemeClr val="bg1"/>
                </a:solidFill>
              </a:rPr>
              <a:t>MA plans sorted by racial/ethnic concentration</a:t>
            </a:r>
          </a:p>
        </p:txBody>
      </p:sp>
      <p:sp>
        <p:nvSpPr>
          <p:cNvPr id="8" name="TextBox 7">
            <a:extLst>
              <a:ext uri="{FF2B5EF4-FFF2-40B4-BE49-F238E27FC236}">
                <a16:creationId xmlns:a16="http://schemas.microsoft.com/office/drawing/2014/main" id="{C3D37858-36F1-9AF6-759D-8184A525309F}"/>
              </a:ext>
            </a:extLst>
          </p:cNvPr>
          <p:cNvSpPr txBox="1"/>
          <p:nvPr/>
        </p:nvSpPr>
        <p:spPr>
          <a:xfrm>
            <a:off x="5760720" y="5414064"/>
            <a:ext cx="3942939" cy="461665"/>
          </a:xfrm>
          <a:prstGeom prst="rect">
            <a:avLst/>
          </a:prstGeom>
          <a:noFill/>
        </p:spPr>
        <p:txBody>
          <a:bodyPr wrap="none" rtlCol="0">
            <a:spAutoFit/>
          </a:bodyPr>
          <a:lstStyle/>
          <a:p>
            <a:pPr>
              <a:spcAft>
                <a:spcPts val="1200"/>
              </a:spcAft>
            </a:pPr>
            <a:r>
              <a:rPr lang="en-US" sz="2400" dirty="0">
                <a:solidFill>
                  <a:schemeClr val="bg1"/>
                </a:solidFill>
              </a:rPr>
              <a:t>Average CMS Quality Stars</a:t>
            </a:r>
          </a:p>
        </p:txBody>
      </p:sp>
      <p:sp>
        <p:nvSpPr>
          <p:cNvPr id="11" name="Left-Right Arrow Callout 10">
            <a:extLst>
              <a:ext uri="{FF2B5EF4-FFF2-40B4-BE49-F238E27FC236}">
                <a16:creationId xmlns:a16="http://schemas.microsoft.com/office/drawing/2014/main" id="{75A3516B-1A88-4F1E-90AB-EF773C51729B}"/>
              </a:ext>
            </a:extLst>
          </p:cNvPr>
          <p:cNvSpPr/>
          <p:nvPr/>
        </p:nvSpPr>
        <p:spPr>
          <a:xfrm rot="16200000">
            <a:off x="7061123" y="2554364"/>
            <a:ext cx="3251353" cy="1524000"/>
          </a:xfrm>
          <a:prstGeom prst="leftRightArrowCallout">
            <a:avLst>
              <a:gd name="adj1" fmla="val 9000"/>
              <a:gd name="adj2" fmla="val 8000"/>
              <a:gd name="adj3" fmla="val 0"/>
              <a:gd name="adj4" fmla="val 42498"/>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2000" dirty="0">
                <a:effectLst>
                  <a:outerShdw blurRad="50800" dist="38100" dir="2700000" algn="tl" rotWithShape="0">
                    <a:prstClr val="black">
                      <a:alpha val="40000"/>
                    </a:prstClr>
                  </a:outerShdw>
                </a:effectLst>
              </a:rPr>
              <a:t>4.0 Star Threshold for Quality Bonuses</a:t>
            </a:r>
          </a:p>
        </p:txBody>
      </p:sp>
    </p:spTree>
    <p:extLst>
      <p:ext uri="{BB962C8B-B14F-4D97-AF65-F5344CB8AC3E}">
        <p14:creationId xmlns:p14="http://schemas.microsoft.com/office/powerpoint/2010/main" val="27686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9" dur="500"/>
                                        <p:tgtEl>
                                          <p:spTgt spid="6">
                                            <p:graphicEl>
                                              <a:chart seriesIdx="-3" categoryIdx="-3" bldStep="gridLegen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29" dur="500"/>
                                        <p:tgtEl>
                                          <p:spTgt spid="6">
                                            <p:graphicEl>
                                              <a:chart seriesIdx="0" categoryIdx="0" bldStep="ptIn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34" dur="500"/>
                                        <p:tgtEl>
                                          <p:spTgt spid="6">
                                            <p:graphicEl>
                                              <a:chart seriesIdx="0" categoryIdx="1" bldStep="ptInCategory"/>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39" dur="500"/>
                                        <p:tgtEl>
                                          <p:spTgt spid="6">
                                            <p:graphicEl>
                                              <a:chart seriesIdx="0" categoryIdx="2" bldStep="ptIn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fade">
                                      <p:cBhvr>
                                        <p:cTn id="44" dur="500"/>
                                        <p:tgtEl>
                                          <p:spTgt spid="6">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 grpId="0"/>
      <p:bldP spid="3" grpId="0" build="p"/>
      <p:bldP spid="7" grpId="0"/>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2E3C-0270-55EC-6B79-A7E5AEBA806A}"/>
              </a:ext>
            </a:extLst>
          </p:cNvPr>
          <p:cNvSpPr>
            <a:spLocks noGrp="1"/>
          </p:cNvSpPr>
          <p:nvPr>
            <p:ph type="title"/>
          </p:nvPr>
        </p:nvSpPr>
        <p:spPr/>
        <p:txBody>
          <a:bodyPr>
            <a:normAutofit fontScale="90000"/>
          </a:bodyPr>
          <a:lstStyle/>
          <a:p>
            <a:pPr>
              <a:lnSpc>
                <a:spcPct val="100000"/>
              </a:lnSpc>
            </a:pPr>
            <a:r>
              <a:rPr lang="en-US" sz="2700" dirty="0"/>
              <a:t>Concentrating POC in MA plans with lower Star Ratings</a:t>
            </a:r>
            <a:br>
              <a:rPr lang="en-US" sz="2200" dirty="0"/>
            </a:br>
            <a:r>
              <a:rPr lang="en-US" sz="3600" dirty="0"/>
              <a:t>Undermines the Business Case to Improve Quality</a:t>
            </a:r>
          </a:p>
        </p:txBody>
      </p:sp>
      <p:sp>
        <p:nvSpPr>
          <p:cNvPr id="3" name="Text Placeholder 2">
            <a:extLst>
              <a:ext uri="{FF2B5EF4-FFF2-40B4-BE49-F238E27FC236}">
                <a16:creationId xmlns:a16="http://schemas.microsoft.com/office/drawing/2014/main" id="{C46BD905-B197-DE57-F684-C2225D750120}"/>
              </a:ext>
            </a:extLst>
          </p:cNvPr>
          <p:cNvSpPr>
            <a:spLocks noGrp="1"/>
          </p:cNvSpPr>
          <p:nvPr>
            <p:ph type="body" idx="10"/>
          </p:nvPr>
        </p:nvSpPr>
        <p:spPr>
          <a:xfrm>
            <a:off x="0" y="6016753"/>
            <a:ext cx="8527312" cy="841248"/>
          </a:xfrm>
        </p:spPr>
        <p:txBody>
          <a:bodyPr>
            <a:normAutofit fontScale="92500" lnSpcReduction="10000"/>
          </a:bodyPr>
          <a:lstStyle/>
          <a:p>
            <a:pPr>
              <a:lnSpc>
                <a:spcPct val="120000"/>
              </a:lnSpc>
              <a:spcBef>
                <a:spcPts val="0"/>
              </a:spcBef>
            </a:pPr>
            <a:r>
              <a:rPr lang="en-US" sz="800" dirty="0"/>
              <a:t>Kwon Y, </a:t>
            </a:r>
            <a:r>
              <a:rPr lang="en-US" sz="800" dirty="0" err="1"/>
              <a:t>Jazowski</a:t>
            </a:r>
            <a:r>
              <a:rPr lang="en-US" sz="800" dirty="0"/>
              <a:t> SA, Hu X, et al. Medigap Protection and Plan Switching Among Medicare Advantage Enrollees With Cancer. JAMA Health Forum. 2025;6(6):e252018. doi:10.1001/jamahealthforum.2025.2018</a:t>
            </a:r>
            <a:br>
              <a:rPr lang="en-US" sz="800" dirty="0"/>
            </a:br>
            <a:r>
              <a:rPr lang="en-US" sz="800" dirty="0"/>
              <a:t>https://jamanetwork.com/journals/jama-health-forum/fullarticle/2834889</a:t>
            </a:r>
            <a:br>
              <a:rPr lang="en-US" sz="800" dirty="0"/>
            </a:br>
            <a:r>
              <a:rPr lang="en-US" sz="800" dirty="0"/>
              <a:t>Park S, Meyers DJ, Rivera-Hernandez M. Enrollment in Supplemental Insurance Coverage Among Medicare Beneficiaries by Race/Ethnicity. J Racial </a:t>
            </a:r>
            <a:r>
              <a:rPr lang="en-US" sz="800" dirty="0" err="1"/>
              <a:t>Ethn</a:t>
            </a:r>
            <a:r>
              <a:rPr lang="en-US" sz="800" dirty="0"/>
              <a:t> Health Disparities. 2022 Oct;9(5):2001-2010. </a:t>
            </a:r>
            <a:r>
              <a:rPr lang="en-US" sz="800" dirty="0" err="1"/>
              <a:t>doi</a:t>
            </a:r>
            <a:r>
              <a:rPr lang="en-US" sz="800" dirty="0"/>
              <a:t>: 10.1007/s40615-021-01138-w. </a:t>
            </a:r>
            <a:r>
              <a:rPr lang="en-US" sz="800" dirty="0" err="1"/>
              <a:t>Epub</a:t>
            </a:r>
            <a:r>
              <a:rPr lang="en-US" sz="800" dirty="0"/>
              <a:t> 2021 Sep 27. Erratum in: J Racial </a:t>
            </a:r>
            <a:r>
              <a:rPr lang="en-US" sz="800" dirty="0" err="1"/>
              <a:t>Ethn</a:t>
            </a:r>
            <a:r>
              <a:rPr lang="en-US" sz="800" dirty="0"/>
              <a:t> Health Disparities. 2022 Dec;9(6):2569. </a:t>
            </a:r>
            <a:r>
              <a:rPr lang="en-US" sz="800" dirty="0" err="1"/>
              <a:t>doi</a:t>
            </a:r>
            <a:r>
              <a:rPr lang="en-US" sz="800" dirty="0"/>
              <a:t>: 10.1007/s40615-021-01192-4. PMID: 34580825; PMCID: PMC9190066.</a:t>
            </a:r>
            <a:br>
              <a:rPr lang="en-US" sz="800" dirty="0"/>
            </a:br>
            <a:r>
              <a:rPr lang="en-US" sz="800" dirty="0"/>
              <a:t>https://www.commonwealthfund.org/publications/issue-briefs/2023/sep/medicare-affordability-problem-cost-burdens-biennial?utm_source=</a:t>
            </a:r>
            <a:r>
              <a:rPr lang="en-US" sz="800" dirty="0" err="1"/>
              <a:t>chatgpt.com</a:t>
            </a:r>
            <a:br>
              <a:rPr lang="en-US" sz="800" dirty="0"/>
            </a:br>
            <a:r>
              <a:rPr lang="en-US" sz="800" dirty="0"/>
              <a:t>https://www.kff.org/medicare/medigap-may-be-elusive-for-medicare-beneficiaries-with-pre-existing-conditions/?utm_source=</a:t>
            </a:r>
            <a:r>
              <a:rPr lang="en-US" sz="800" dirty="0" err="1"/>
              <a:t>chatgpt.com</a:t>
            </a:r>
            <a:endParaRPr lang="en-US" sz="800" dirty="0"/>
          </a:p>
        </p:txBody>
      </p:sp>
      <p:sp>
        <p:nvSpPr>
          <p:cNvPr id="8" name="Freeform 7">
            <a:extLst>
              <a:ext uri="{FF2B5EF4-FFF2-40B4-BE49-F238E27FC236}">
                <a16:creationId xmlns:a16="http://schemas.microsoft.com/office/drawing/2014/main" id="{71E94581-412C-D862-8DB7-5FD1D5F1E1C5}"/>
              </a:ext>
            </a:extLst>
          </p:cNvPr>
          <p:cNvSpPr/>
          <p:nvPr/>
        </p:nvSpPr>
        <p:spPr>
          <a:xfrm>
            <a:off x="838200" y="1758046"/>
            <a:ext cx="10515600" cy="965617"/>
          </a:xfrm>
          <a:custGeom>
            <a:avLst/>
            <a:gdLst>
              <a:gd name="connsiteX0" fmla="*/ 0 w 4863271"/>
              <a:gd name="connsiteY0" fmla="*/ 0 h 898363"/>
              <a:gd name="connsiteX1" fmla="*/ 4863271 w 4863271"/>
              <a:gd name="connsiteY1" fmla="*/ 0 h 898363"/>
              <a:gd name="connsiteX2" fmla="*/ 4863271 w 4863271"/>
              <a:gd name="connsiteY2" fmla="*/ 898363 h 898363"/>
              <a:gd name="connsiteX3" fmla="*/ 0 w 4863271"/>
              <a:gd name="connsiteY3" fmla="*/ 898363 h 898363"/>
              <a:gd name="connsiteX4" fmla="*/ 0 w 4863271"/>
              <a:gd name="connsiteY4" fmla="*/ 0 h 8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271" h="898363">
                <a:moveTo>
                  <a:pt x="0" y="0"/>
                </a:moveTo>
                <a:lnTo>
                  <a:pt x="4863271" y="0"/>
                </a:lnTo>
                <a:lnTo>
                  <a:pt x="4863271" y="898363"/>
                </a:lnTo>
                <a:lnTo>
                  <a:pt x="0" y="898363"/>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a:effectLst>
                  <a:outerShdw blurRad="50800" dist="38100" dir="2700000" algn="tl" rotWithShape="0">
                    <a:prstClr val="black">
                      <a:alpha val="40000"/>
                    </a:prstClr>
                  </a:outerShdw>
                </a:effectLst>
              </a:rPr>
              <a:t>The Perversity of </a:t>
            </a:r>
          </a:p>
          <a:p>
            <a:pPr marL="0" lvl="0" indent="0" algn="ctr" defTabSz="889000">
              <a:lnSpc>
                <a:spcPct val="100000"/>
              </a:lnSpc>
              <a:spcBef>
                <a:spcPct val="0"/>
              </a:spcBef>
              <a:spcAft>
                <a:spcPts val="0"/>
              </a:spcAft>
              <a:buNone/>
            </a:pPr>
            <a:r>
              <a:rPr lang="en-US" sz="2800" b="1" kern="1200" dirty="0">
                <a:effectLst>
                  <a:outerShdw blurRad="50800" dist="38100" dir="2700000" algn="tl" rotWithShape="0">
                    <a:prstClr val="black">
                      <a:alpha val="40000"/>
                    </a:prstClr>
                  </a:outerShdw>
                </a:effectLst>
              </a:rPr>
              <a:t>“</a:t>
            </a:r>
            <a:r>
              <a:rPr lang="en-US" sz="2800" b="1" i="1" kern="1200" dirty="0">
                <a:effectLst>
                  <a:outerShdw blurRad="50800" dist="38100" dir="2700000" algn="tl" rotWithShape="0">
                    <a:prstClr val="black">
                      <a:alpha val="40000"/>
                    </a:prstClr>
                  </a:outerShdw>
                </a:effectLst>
              </a:rPr>
              <a:t>Double</a:t>
            </a:r>
            <a:r>
              <a:rPr lang="en-US" sz="2800" b="1" kern="1200" dirty="0">
                <a:effectLst>
                  <a:outerShdw blurRad="50800" dist="38100" dir="2700000" algn="tl" rotWithShape="0">
                    <a:prstClr val="black">
                      <a:alpha val="40000"/>
                    </a:prstClr>
                  </a:outerShdw>
                </a:effectLst>
              </a:rPr>
              <a:t> Quality Bonuses”</a:t>
            </a:r>
          </a:p>
        </p:txBody>
      </p:sp>
      <p:sp>
        <p:nvSpPr>
          <p:cNvPr id="9" name="Freeform 8">
            <a:extLst>
              <a:ext uri="{FF2B5EF4-FFF2-40B4-BE49-F238E27FC236}">
                <a16:creationId xmlns:a16="http://schemas.microsoft.com/office/drawing/2014/main" id="{3914014D-2557-968A-AC32-9AA64A51780B}"/>
              </a:ext>
            </a:extLst>
          </p:cNvPr>
          <p:cNvSpPr/>
          <p:nvPr/>
        </p:nvSpPr>
        <p:spPr>
          <a:xfrm>
            <a:off x="838200" y="2723664"/>
            <a:ext cx="10515600" cy="2668608"/>
          </a:xfrm>
          <a:custGeom>
            <a:avLst/>
            <a:gdLst>
              <a:gd name="connsiteX0" fmla="*/ 0 w 4863271"/>
              <a:gd name="connsiteY0" fmla="*/ 0 h 2457804"/>
              <a:gd name="connsiteX1" fmla="*/ 4863271 w 4863271"/>
              <a:gd name="connsiteY1" fmla="*/ 0 h 2457804"/>
              <a:gd name="connsiteX2" fmla="*/ 4863271 w 4863271"/>
              <a:gd name="connsiteY2" fmla="*/ 2457804 h 2457804"/>
              <a:gd name="connsiteX3" fmla="*/ 0 w 4863271"/>
              <a:gd name="connsiteY3" fmla="*/ 2457804 h 2457804"/>
              <a:gd name="connsiteX4" fmla="*/ 0 w 4863271"/>
              <a:gd name="connsiteY4" fmla="*/ 0 h 245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271" h="2457804">
                <a:moveTo>
                  <a:pt x="0" y="0"/>
                </a:moveTo>
                <a:lnTo>
                  <a:pt x="4863271" y="0"/>
                </a:lnTo>
                <a:lnTo>
                  <a:pt x="4863271" y="2457804"/>
                </a:lnTo>
                <a:lnTo>
                  <a:pt x="0" y="2457804"/>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38684" rIns="184912" bIns="208026" numCol="1" spcCol="1270" anchor="t" anchorCtr="0">
            <a:noAutofit/>
          </a:bodyPr>
          <a:lstStyle/>
          <a:p>
            <a:pPr marL="0" lvl="1" algn="l" defTabSz="1155700">
              <a:spcBef>
                <a:spcPct val="0"/>
              </a:spcBef>
              <a:spcAft>
                <a:spcPts val="1200"/>
              </a:spcAft>
            </a:pPr>
            <a:r>
              <a:rPr lang="en-US" sz="2400" kern="1200" dirty="0"/>
              <a:t>CMS </a:t>
            </a:r>
            <a:r>
              <a:rPr lang="en-US" sz="2400" b="1" dirty="0"/>
              <a:t>doubles</a:t>
            </a:r>
            <a:r>
              <a:rPr lang="en-US" sz="2400" dirty="0"/>
              <a:t> the quality bonuses available to MA plans, but only in counties </a:t>
            </a:r>
            <a:r>
              <a:rPr lang="en-US" sz="2400" kern="1200" dirty="0"/>
              <a:t>with TM spending below the national average for TM.</a:t>
            </a:r>
          </a:p>
          <a:p>
            <a:pPr marL="231775" lvl="1" indent="-231775" defTabSz="1155700">
              <a:spcBef>
                <a:spcPct val="0"/>
              </a:spcBef>
              <a:spcAft>
                <a:spcPts val="1200"/>
              </a:spcAft>
              <a:buFont typeface="Arial" panose="020B0604020202020204" pitchFamily="34" charset="0"/>
              <a:buChar char="•"/>
            </a:pPr>
            <a:r>
              <a:rPr lang="en-US" sz="2400" dirty="0"/>
              <a:t>Counties with lower spending tend to be healthier, wealthier, and Whiter.</a:t>
            </a:r>
          </a:p>
          <a:p>
            <a:pPr marL="231775" lvl="1" indent="-231775" defTabSz="1155700">
              <a:spcBef>
                <a:spcPct val="0"/>
              </a:spcBef>
              <a:spcAft>
                <a:spcPts val="1200"/>
              </a:spcAft>
              <a:buFont typeface="Arial" panose="020B0604020202020204" pitchFamily="34" charset="0"/>
              <a:buChar char="•"/>
            </a:pPr>
            <a:r>
              <a:rPr lang="en-US" sz="2400" dirty="0"/>
              <a:t>Gives MA plans less reward for improving quality for POC</a:t>
            </a:r>
          </a:p>
        </p:txBody>
      </p:sp>
      <p:sp>
        <p:nvSpPr>
          <p:cNvPr id="10" name="Rectangle 9">
            <a:extLst>
              <a:ext uri="{FF2B5EF4-FFF2-40B4-BE49-F238E27FC236}">
                <a16:creationId xmlns:a16="http://schemas.microsoft.com/office/drawing/2014/main" id="{6BF768B3-BE56-D4DA-1C13-2B8F4BE23470}"/>
              </a:ext>
            </a:extLst>
          </p:cNvPr>
          <p:cNvSpPr/>
          <p:nvPr/>
        </p:nvSpPr>
        <p:spPr>
          <a:xfrm>
            <a:off x="1268506" y="4760977"/>
            <a:ext cx="9654988" cy="1033767"/>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1155700">
              <a:spcBef>
                <a:spcPct val="0"/>
              </a:spcBef>
            </a:pPr>
            <a:r>
              <a:rPr lang="en-US" sz="2400" b="1" dirty="0">
                <a:effectLst>
                  <a:outerShdw blurRad="50800" dist="38100" dir="2700000" algn="tl" rotWithShape="0">
                    <a:prstClr val="black">
                      <a:alpha val="40000"/>
                    </a:prstClr>
                  </a:outerShdw>
                </a:effectLst>
              </a:rPr>
              <a:t>Instead of enhancing benefits and reducing premiums, </a:t>
            </a:r>
          </a:p>
          <a:p>
            <a:pPr marL="0" lvl="1" algn="ctr" defTabSz="1155700">
              <a:spcBef>
                <a:spcPct val="0"/>
              </a:spcBef>
            </a:pPr>
            <a:r>
              <a:rPr lang="en-US" sz="2400" b="1" dirty="0">
                <a:effectLst>
                  <a:outerShdw blurRad="50800" dist="38100" dir="2700000" algn="tl" rotWithShape="0">
                    <a:prstClr val="black">
                      <a:alpha val="40000"/>
                    </a:prstClr>
                  </a:outerShdw>
                </a:effectLst>
              </a:rPr>
              <a:t>this drives more disinvestment in communities of color.</a:t>
            </a:r>
          </a:p>
        </p:txBody>
      </p:sp>
    </p:spTree>
    <p:extLst>
      <p:ext uri="{BB962C8B-B14F-4D97-AF65-F5344CB8AC3E}">
        <p14:creationId xmlns:p14="http://schemas.microsoft.com/office/powerpoint/2010/main" val="6094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E1A3-E746-15A6-5698-C38A4897BAA7}"/>
            </a:ext>
          </a:extLst>
        </p:cNvPr>
        <p:cNvGrpSpPr/>
        <p:nvPr/>
      </p:nvGrpSpPr>
      <p:grpSpPr>
        <a:xfrm>
          <a:off x="0" y="0"/>
          <a:ext cx="0" cy="0"/>
          <a:chOff x="0" y="0"/>
          <a:chExt cx="0" cy="0"/>
        </a:xfrm>
      </p:grpSpPr>
      <p:pic>
        <p:nvPicPr>
          <p:cNvPr id="1026" name="Picture 2" descr="Official logo of Detroit">
            <a:extLst>
              <a:ext uri="{FF2B5EF4-FFF2-40B4-BE49-F238E27FC236}">
                <a16:creationId xmlns:a16="http://schemas.microsoft.com/office/drawing/2014/main" id="{1D3F6A2A-5B66-2990-8E5A-5C5ED44A2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989" y="1441092"/>
            <a:ext cx="3732022" cy="4468497"/>
          </a:xfrm>
          <a:prstGeom prst="rect">
            <a:avLst/>
          </a:prstGeom>
          <a:noFill/>
          <a:effectLst>
            <a:glow rad="76200">
              <a:schemeClr val="bg1"/>
            </a:glo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B5AD25-F958-30BF-0237-89B16714CC11}"/>
              </a:ext>
            </a:extLst>
          </p:cNvPr>
          <p:cNvSpPr>
            <a:spLocks noGrp="1"/>
          </p:cNvSpPr>
          <p:nvPr>
            <p:ph type="title"/>
          </p:nvPr>
        </p:nvSpPr>
        <p:spPr/>
        <p:txBody>
          <a:bodyPr>
            <a:normAutofit fontScale="90000"/>
          </a:bodyPr>
          <a:lstStyle/>
          <a:p>
            <a:pPr>
              <a:lnSpc>
                <a:spcPct val="100000"/>
              </a:lnSpc>
            </a:pPr>
            <a:r>
              <a:rPr lang="en-US" sz="2700" dirty="0"/>
              <a:t>Concentrating POC in MA plans with lower Star Ratings</a:t>
            </a:r>
            <a:br>
              <a:rPr lang="en-US" sz="2200" dirty="0"/>
            </a:br>
            <a:r>
              <a:rPr lang="en-US" sz="3600" dirty="0"/>
              <a:t>Undermines the Business Case to Improve Quality</a:t>
            </a:r>
          </a:p>
        </p:txBody>
      </p:sp>
      <p:sp>
        <p:nvSpPr>
          <p:cNvPr id="5" name="Text Placeholder 4">
            <a:extLst>
              <a:ext uri="{FF2B5EF4-FFF2-40B4-BE49-F238E27FC236}">
                <a16:creationId xmlns:a16="http://schemas.microsoft.com/office/drawing/2014/main" id="{93A2DCE4-A6CD-A48C-D6CA-11BF1866E926}"/>
              </a:ext>
            </a:extLst>
          </p:cNvPr>
          <p:cNvSpPr>
            <a:spLocks noGrp="1"/>
          </p:cNvSpPr>
          <p:nvPr>
            <p:ph type="body" idx="10"/>
          </p:nvPr>
        </p:nvSpPr>
        <p:spPr>
          <a:xfrm>
            <a:off x="-1" y="6016753"/>
            <a:ext cx="8476735" cy="841248"/>
          </a:xfrm>
        </p:spPr>
        <p:txBody>
          <a:bodyPr>
            <a:normAutofit lnSpcReduction="10000"/>
          </a:bodyPr>
          <a:lstStyle/>
          <a:p>
            <a:r>
              <a:rPr lang="en-US" dirty="0"/>
              <a:t>Adam A. Markovitz, John Z. </a:t>
            </a:r>
            <a:r>
              <a:rPr lang="en-US" dirty="0" err="1"/>
              <a:t>Ayanian</a:t>
            </a:r>
            <a:r>
              <a:rPr lang="en-US" dirty="0"/>
              <a:t>, Anupama Warrier, and Andrew M. Ryan, Medicare Advantage Plan Double Bonuses Drive Racial Disparity in Payments, Yield No Quality or Enrollment Improvements. September 2021.</a:t>
            </a:r>
          </a:p>
          <a:p>
            <a:r>
              <a:rPr lang="en-US" dirty="0"/>
              <a:t>By https://</a:t>
            </a:r>
            <a:r>
              <a:rPr lang="en-US" dirty="0" err="1"/>
              <a:t>detroitmi.gov</a:t>
            </a:r>
            <a:r>
              <a:rPr lang="en-US" dirty="0"/>
              <a:t>/themes/custom/</a:t>
            </a:r>
            <a:r>
              <a:rPr lang="en-US" dirty="0" err="1"/>
              <a:t>detroitmi</a:t>
            </a:r>
            <a:r>
              <a:rPr lang="en-US" dirty="0"/>
              <a:t>/images/logo-</a:t>
            </a:r>
            <a:r>
              <a:rPr lang="en-US" dirty="0" err="1"/>
              <a:t>footer.png</a:t>
            </a:r>
            <a:r>
              <a:rPr lang="en-US" dirty="0"/>
              <a:t>, Fair use, https://</a:t>
            </a:r>
            <a:r>
              <a:rPr lang="en-US" dirty="0" err="1"/>
              <a:t>en.wikipedia.org</a:t>
            </a:r>
            <a:r>
              <a:rPr lang="en-US" dirty="0"/>
              <a:t>/w/</a:t>
            </a:r>
            <a:r>
              <a:rPr lang="en-US" dirty="0" err="1"/>
              <a:t>index.php?curid</a:t>
            </a:r>
            <a:r>
              <a:rPr lang="en-US" dirty="0"/>
              <a:t>=67725847</a:t>
            </a:r>
          </a:p>
        </p:txBody>
      </p:sp>
      <p:sp>
        <p:nvSpPr>
          <p:cNvPr id="6" name="Freeform 5">
            <a:extLst>
              <a:ext uri="{FF2B5EF4-FFF2-40B4-BE49-F238E27FC236}">
                <a16:creationId xmlns:a16="http://schemas.microsoft.com/office/drawing/2014/main" id="{78707BDE-43D9-E599-1561-3FA0D5DBF9F0}"/>
              </a:ext>
            </a:extLst>
          </p:cNvPr>
          <p:cNvSpPr/>
          <p:nvPr/>
        </p:nvSpPr>
        <p:spPr>
          <a:xfrm>
            <a:off x="838252" y="1690688"/>
            <a:ext cx="5110856" cy="832596"/>
          </a:xfrm>
          <a:custGeom>
            <a:avLst/>
            <a:gdLst>
              <a:gd name="connsiteX0" fmla="*/ 0 w 4913783"/>
              <a:gd name="connsiteY0" fmla="*/ 0 h 1117778"/>
              <a:gd name="connsiteX1" fmla="*/ 4913783 w 4913783"/>
              <a:gd name="connsiteY1" fmla="*/ 0 h 1117778"/>
              <a:gd name="connsiteX2" fmla="*/ 4913783 w 4913783"/>
              <a:gd name="connsiteY2" fmla="*/ 1117778 h 1117778"/>
              <a:gd name="connsiteX3" fmla="*/ 0 w 4913783"/>
              <a:gd name="connsiteY3" fmla="*/ 1117778 h 1117778"/>
              <a:gd name="connsiteX4" fmla="*/ 0 w 4913783"/>
              <a:gd name="connsiteY4" fmla="*/ 0 h 111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17778">
                <a:moveTo>
                  <a:pt x="0" y="0"/>
                </a:moveTo>
                <a:lnTo>
                  <a:pt x="4913783" y="0"/>
                </a:lnTo>
                <a:lnTo>
                  <a:pt x="4913783" y="1117778"/>
                </a:lnTo>
                <a:lnTo>
                  <a:pt x="0" y="1117778"/>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marL="0" lvl="0" indent="0" algn="ctr" defTabSz="1289050">
              <a:lnSpc>
                <a:spcPct val="100000"/>
              </a:lnSpc>
              <a:spcBef>
                <a:spcPct val="0"/>
              </a:spcBef>
              <a:spcAft>
                <a:spcPts val="0"/>
              </a:spcAft>
              <a:buNone/>
            </a:pPr>
            <a:r>
              <a:rPr lang="en-US" sz="2400" b="1" kern="1200" dirty="0">
                <a:effectLst>
                  <a:outerShdw blurRad="50800" dist="38100" dir="2700000" algn="tl" rotWithShape="0">
                    <a:prstClr val="black">
                      <a:alpha val="40000"/>
                    </a:prstClr>
                  </a:outerShdw>
                </a:effectLst>
              </a:rPr>
              <a:t>Wayne County </a:t>
            </a:r>
          </a:p>
          <a:p>
            <a:pPr marL="0" lvl="0" indent="0" algn="ctr" defTabSz="1289050">
              <a:lnSpc>
                <a:spcPct val="100000"/>
              </a:lnSpc>
              <a:spcBef>
                <a:spcPct val="0"/>
              </a:spcBef>
              <a:spcAft>
                <a:spcPts val="0"/>
              </a:spcAft>
              <a:buNone/>
            </a:pPr>
            <a:r>
              <a:rPr lang="en-US" sz="2400" b="1" kern="1200" dirty="0">
                <a:effectLst>
                  <a:outerShdw blurRad="50800" dist="38100" dir="2700000" algn="tl" rotWithShape="0">
                    <a:prstClr val="black">
                      <a:alpha val="40000"/>
                    </a:prstClr>
                  </a:outerShdw>
                </a:effectLst>
              </a:rPr>
              <a:t>(Includes Detroit City)</a:t>
            </a:r>
          </a:p>
        </p:txBody>
      </p:sp>
      <p:sp>
        <p:nvSpPr>
          <p:cNvPr id="7" name="Freeform 6">
            <a:extLst>
              <a:ext uri="{FF2B5EF4-FFF2-40B4-BE49-F238E27FC236}">
                <a16:creationId xmlns:a16="http://schemas.microsoft.com/office/drawing/2014/main" id="{2C4D7312-30BA-4E15-716D-1DB037D413D1}"/>
              </a:ext>
            </a:extLst>
          </p:cNvPr>
          <p:cNvSpPr/>
          <p:nvPr/>
        </p:nvSpPr>
        <p:spPr>
          <a:xfrm>
            <a:off x="838252" y="2540357"/>
            <a:ext cx="5110856" cy="2876551"/>
          </a:xfrm>
          <a:custGeom>
            <a:avLst/>
            <a:gdLst>
              <a:gd name="connsiteX0" fmla="*/ 0 w 4913783"/>
              <a:gd name="connsiteY0" fmla="*/ 0 h 2069730"/>
              <a:gd name="connsiteX1" fmla="*/ 4913783 w 4913783"/>
              <a:gd name="connsiteY1" fmla="*/ 0 h 2069730"/>
              <a:gd name="connsiteX2" fmla="*/ 4913783 w 4913783"/>
              <a:gd name="connsiteY2" fmla="*/ 2069730 h 2069730"/>
              <a:gd name="connsiteX3" fmla="*/ 0 w 4913783"/>
              <a:gd name="connsiteY3" fmla="*/ 2069730 h 2069730"/>
              <a:gd name="connsiteX4" fmla="*/ 0 w 4913783"/>
              <a:gd name="connsiteY4" fmla="*/ 0 h 206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069730">
                <a:moveTo>
                  <a:pt x="0" y="0"/>
                </a:moveTo>
                <a:lnTo>
                  <a:pt x="4913783" y="0"/>
                </a:lnTo>
                <a:lnTo>
                  <a:pt x="4913783" y="2069730"/>
                </a:lnTo>
                <a:lnTo>
                  <a:pt x="0" y="2069730"/>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206248" bIns="232029" numCol="1" spcCol="1270" anchor="t" anchorCtr="0">
            <a:noAutofit/>
          </a:bodyPr>
          <a:lstStyle/>
          <a:p>
            <a:pPr marL="174625" lvl="1" indent="-174625" algn="l" defTabSz="1289050">
              <a:spcBef>
                <a:spcPct val="0"/>
              </a:spcBef>
              <a:spcAft>
                <a:spcPts val="600"/>
              </a:spcAft>
              <a:buChar char="•"/>
            </a:pPr>
            <a:r>
              <a:rPr lang="en-US" sz="2400" kern="1200" dirty="0"/>
              <a:t>1.8 million people</a:t>
            </a:r>
          </a:p>
          <a:p>
            <a:pPr marL="174625" lvl="1" indent="-174625" algn="l" defTabSz="1289050">
              <a:spcBef>
                <a:spcPct val="0"/>
              </a:spcBef>
              <a:spcAft>
                <a:spcPts val="600"/>
              </a:spcAft>
              <a:buChar char="•"/>
            </a:pPr>
            <a:r>
              <a:rPr lang="en-US" sz="2400" kern="1200" dirty="0"/>
              <a:t>39% Black enrollees</a:t>
            </a:r>
          </a:p>
          <a:p>
            <a:pPr marL="174625" lvl="1" indent="-174625" algn="l" defTabSz="1289050">
              <a:spcBef>
                <a:spcPct val="0"/>
              </a:spcBef>
              <a:spcAft>
                <a:spcPts val="600"/>
              </a:spcAft>
              <a:buChar char="•"/>
            </a:pPr>
            <a:r>
              <a:rPr lang="en-US" sz="2400" kern="1200" dirty="0"/>
              <a:t>TM spending </a:t>
            </a:r>
            <a:r>
              <a:rPr lang="en-US" sz="2400" b="1" kern="1200" dirty="0"/>
              <a:t>just above </a:t>
            </a:r>
            <a:r>
              <a:rPr lang="en-US" sz="2400" kern="1200" dirty="0"/>
              <a:t>national average</a:t>
            </a:r>
          </a:p>
        </p:txBody>
      </p:sp>
      <p:sp>
        <p:nvSpPr>
          <p:cNvPr id="11" name="Freeform 10">
            <a:extLst>
              <a:ext uri="{FF2B5EF4-FFF2-40B4-BE49-F238E27FC236}">
                <a16:creationId xmlns:a16="http://schemas.microsoft.com/office/drawing/2014/main" id="{D799C758-D42A-4642-7DEB-FBD37F3FE7E9}"/>
              </a:ext>
            </a:extLst>
          </p:cNvPr>
          <p:cNvSpPr/>
          <p:nvPr/>
        </p:nvSpPr>
        <p:spPr>
          <a:xfrm>
            <a:off x="6439965" y="1690688"/>
            <a:ext cx="4913783" cy="832596"/>
          </a:xfrm>
          <a:custGeom>
            <a:avLst/>
            <a:gdLst>
              <a:gd name="connsiteX0" fmla="*/ 0 w 4913783"/>
              <a:gd name="connsiteY0" fmla="*/ 0 h 1117778"/>
              <a:gd name="connsiteX1" fmla="*/ 4913783 w 4913783"/>
              <a:gd name="connsiteY1" fmla="*/ 0 h 1117778"/>
              <a:gd name="connsiteX2" fmla="*/ 4913783 w 4913783"/>
              <a:gd name="connsiteY2" fmla="*/ 1117778 h 1117778"/>
              <a:gd name="connsiteX3" fmla="*/ 0 w 4913783"/>
              <a:gd name="connsiteY3" fmla="*/ 1117778 h 1117778"/>
              <a:gd name="connsiteX4" fmla="*/ 0 w 4913783"/>
              <a:gd name="connsiteY4" fmla="*/ 0 h 111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17778">
                <a:moveTo>
                  <a:pt x="0" y="0"/>
                </a:moveTo>
                <a:lnTo>
                  <a:pt x="4913783" y="0"/>
                </a:lnTo>
                <a:lnTo>
                  <a:pt x="4913783" y="1117778"/>
                </a:lnTo>
                <a:lnTo>
                  <a:pt x="0" y="1117778"/>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marL="0" lvl="0" indent="0" algn="ctr" defTabSz="1289050">
              <a:lnSpc>
                <a:spcPct val="100000"/>
              </a:lnSpc>
              <a:spcBef>
                <a:spcPct val="0"/>
              </a:spcBef>
              <a:spcAft>
                <a:spcPts val="0"/>
              </a:spcAft>
              <a:buNone/>
            </a:pPr>
            <a:r>
              <a:rPr lang="en-US" sz="2400" b="1" kern="1200" dirty="0">
                <a:effectLst>
                  <a:outerShdw blurRad="50800" dist="38100" dir="2700000" algn="tl" rotWithShape="0">
                    <a:prstClr val="black">
                      <a:alpha val="40000"/>
                    </a:prstClr>
                  </a:outerShdw>
                </a:effectLst>
              </a:rPr>
              <a:t>Lapeer County </a:t>
            </a:r>
          </a:p>
          <a:p>
            <a:pPr marL="0" lvl="0" indent="0" algn="ctr" defTabSz="1289050">
              <a:lnSpc>
                <a:spcPct val="100000"/>
              </a:lnSpc>
              <a:spcBef>
                <a:spcPct val="0"/>
              </a:spcBef>
              <a:spcAft>
                <a:spcPts val="0"/>
              </a:spcAft>
              <a:buNone/>
            </a:pPr>
            <a:r>
              <a:rPr lang="en-US" sz="2400" b="1" kern="1200" dirty="0">
                <a:effectLst>
                  <a:outerShdw blurRad="50800" dist="38100" dir="2700000" algn="tl" rotWithShape="0">
                    <a:prstClr val="black">
                      <a:alpha val="40000"/>
                    </a:prstClr>
                  </a:outerShdw>
                </a:effectLst>
              </a:rPr>
              <a:t>(55 miles north of Detroit)</a:t>
            </a:r>
          </a:p>
        </p:txBody>
      </p:sp>
      <p:sp>
        <p:nvSpPr>
          <p:cNvPr id="12" name="Freeform 11">
            <a:extLst>
              <a:ext uri="{FF2B5EF4-FFF2-40B4-BE49-F238E27FC236}">
                <a16:creationId xmlns:a16="http://schemas.microsoft.com/office/drawing/2014/main" id="{627711A7-8282-30DD-117A-B656AF9E8FE9}"/>
              </a:ext>
            </a:extLst>
          </p:cNvPr>
          <p:cNvSpPr/>
          <p:nvPr/>
        </p:nvSpPr>
        <p:spPr>
          <a:xfrm>
            <a:off x="6439965" y="2540357"/>
            <a:ext cx="4913783" cy="2876551"/>
          </a:xfrm>
          <a:custGeom>
            <a:avLst/>
            <a:gdLst>
              <a:gd name="connsiteX0" fmla="*/ 0 w 4913783"/>
              <a:gd name="connsiteY0" fmla="*/ 0 h 2069730"/>
              <a:gd name="connsiteX1" fmla="*/ 4913783 w 4913783"/>
              <a:gd name="connsiteY1" fmla="*/ 0 h 2069730"/>
              <a:gd name="connsiteX2" fmla="*/ 4913783 w 4913783"/>
              <a:gd name="connsiteY2" fmla="*/ 2069730 h 2069730"/>
              <a:gd name="connsiteX3" fmla="*/ 0 w 4913783"/>
              <a:gd name="connsiteY3" fmla="*/ 2069730 h 2069730"/>
              <a:gd name="connsiteX4" fmla="*/ 0 w 4913783"/>
              <a:gd name="connsiteY4" fmla="*/ 0 h 206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069730">
                <a:moveTo>
                  <a:pt x="0" y="0"/>
                </a:moveTo>
                <a:lnTo>
                  <a:pt x="4913783" y="0"/>
                </a:lnTo>
                <a:lnTo>
                  <a:pt x="4913783" y="2069730"/>
                </a:lnTo>
                <a:lnTo>
                  <a:pt x="0" y="2069730"/>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206248" bIns="232029" numCol="1" spcCol="1270" anchor="t" anchorCtr="0">
            <a:noAutofit/>
          </a:bodyPr>
          <a:lstStyle/>
          <a:p>
            <a:pPr marL="174625" lvl="1" indent="-174625" algn="l" defTabSz="1289050">
              <a:spcBef>
                <a:spcPct val="0"/>
              </a:spcBef>
              <a:spcAft>
                <a:spcPts val="600"/>
              </a:spcAft>
              <a:buChar char="•"/>
            </a:pPr>
            <a:r>
              <a:rPr lang="en-US" sz="2400" kern="1200" dirty="0"/>
              <a:t>88,000 people</a:t>
            </a:r>
          </a:p>
          <a:p>
            <a:pPr marL="174625" lvl="1" indent="-174625" algn="l" defTabSz="1289050">
              <a:spcBef>
                <a:spcPct val="0"/>
              </a:spcBef>
              <a:spcAft>
                <a:spcPts val="600"/>
              </a:spcAft>
              <a:buChar char="•"/>
            </a:pPr>
            <a:r>
              <a:rPr lang="en-US" sz="2400" kern="1200" dirty="0"/>
              <a:t>0.4% Black enrollees</a:t>
            </a:r>
          </a:p>
          <a:p>
            <a:pPr marL="174625" lvl="1" indent="-174625" algn="l" defTabSz="1289050">
              <a:spcBef>
                <a:spcPct val="0"/>
              </a:spcBef>
              <a:spcAft>
                <a:spcPts val="600"/>
              </a:spcAft>
              <a:buChar char="•"/>
            </a:pPr>
            <a:r>
              <a:rPr lang="en-US" sz="2400" dirty="0"/>
              <a:t>TM s</a:t>
            </a:r>
            <a:r>
              <a:rPr lang="en-US" sz="2400" kern="1200" dirty="0"/>
              <a:t>pending </a:t>
            </a:r>
            <a:r>
              <a:rPr lang="en-US" sz="2400" b="1" kern="1200" dirty="0"/>
              <a:t>just below </a:t>
            </a:r>
            <a:r>
              <a:rPr lang="en-US" sz="2400" kern="1200" dirty="0"/>
              <a:t>national average</a:t>
            </a:r>
          </a:p>
        </p:txBody>
      </p:sp>
      <p:sp>
        <p:nvSpPr>
          <p:cNvPr id="13" name="TextBox 12">
            <a:extLst>
              <a:ext uri="{FF2B5EF4-FFF2-40B4-BE49-F238E27FC236}">
                <a16:creationId xmlns:a16="http://schemas.microsoft.com/office/drawing/2014/main" id="{D4D24B20-0689-F67F-6DA1-3E4FA017DF99}"/>
              </a:ext>
            </a:extLst>
          </p:cNvPr>
          <p:cNvSpPr txBox="1"/>
          <p:nvPr/>
        </p:nvSpPr>
        <p:spPr>
          <a:xfrm>
            <a:off x="1039021" y="4334717"/>
            <a:ext cx="10113958" cy="1600438"/>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txBody>
          <a:bodyPr wrap="square" lIns="91440" tIns="182880" rIns="91440" bIns="182880" rtlCol="0" anchor="ctr" anchorCtr="0">
            <a:spAutoFit/>
          </a:bodyPr>
          <a:lstStyle/>
          <a:p>
            <a:pPr algn="ctr"/>
            <a:r>
              <a:rPr lang="en-US" sz="2400" dirty="0">
                <a:solidFill>
                  <a:schemeClr val="bg1"/>
                </a:solidFill>
                <a:effectLst>
                  <a:outerShdw blurRad="50800" dist="38100" dir="2700000" algn="tl" rotWithShape="0">
                    <a:prstClr val="black">
                      <a:alpha val="40000"/>
                    </a:prstClr>
                  </a:outerShdw>
                </a:effectLst>
              </a:rPr>
              <a:t>“If MA plans of equally high quality served Wayne and Lapeer residents, </a:t>
            </a:r>
          </a:p>
          <a:p>
            <a:pPr algn="ctr"/>
            <a:r>
              <a:rPr lang="en-US" sz="2800" b="1" dirty="0">
                <a:solidFill>
                  <a:schemeClr val="bg1"/>
                </a:solidFill>
                <a:effectLst>
                  <a:outerShdw blurRad="50800" dist="38100" dir="2700000" algn="tl" rotWithShape="0">
                    <a:prstClr val="black">
                      <a:alpha val="40000"/>
                    </a:prstClr>
                  </a:outerShdw>
                </a:effectLst>
              </a:rPr>
              <a:t>the one serving more Black enrollees would receive </a:t>
            </a:r>
          </a:p>
          <a:p>
            <a:pPr algn="ctr"/>
            <a:r>
              <a:rPr lang="en-US" sz="2800" b="1" dirty="0">
                <a:solidFill>
                  <a:schemeClr val="bg1"/>
                </a:solidFill>
                <a:effectLst>
                  <a:outerShdw blurRad="50800" dist="38100" dir="2700000" algn="tl" rotWithShape="0">
                    <a:prstClr val="black">
                      <a:alpha val="40000"/>
                    </a:prstClr>
                  </a:outerShdw>
                </a:effectLst>
              </a:rPr>
              <a:t>only </a:t>
            </a:r>
            <a:r>
              <a:rPr lang="en-US" sz="2800" b="1" dirty="0">
                <a:solidFill>
                  <a:srgbClr val="FFFF00"/>
                </a:solidFill>
                <a:effectLst>
                  <a:outerShdw blurRad="50800" dist="38100" dir="2700000" algn="tl" rotWithShape="0">
                    <a:prstClr val="black">
                      <a:alpha val="40000"/>
                    </a:prstClr>
                  </a:outerShdw>
                </a:effectLst>
              </a:rPr>
              <a:t>half as many quality bonus dollars</a:t>
            </a:r>
            <a:r>
              <a:rPr lang="en-US" sz="2800" b="1" dirty="0">
                <a:solidFill>
                  <a:schemeClr val="bg1"/>
                </a:solidFill>
                <a:effectLst>
                  <a:outerShdw blurRad="50800" dist="38100" dir="2700000" algn="tl" rotWithShape="0">
                    <a:prstClr val="black">
                      <a:alpha val="40000"/>
                    </a:prstClr>
                  </a:outerShdw>
                </a:effectLst>
              </a:rPr>
              <a:t>.”</a:t>
            </a:r>
            <a:endParaRPr lang="en-US" sz="3600" b="1" dirty="0">
              <a:solidFill>
                <a:schemeClr val="bg1"/>
              </a:solidFill>
              <a:effectLst>
                <a:outerShdw blurRad="50800" dist="38100" dir="2700000" algn="tl" rotWithShape="0">
                  <a:prstClr val="black">
                    <a:alpha val="40000"/>
                  </a:prstClr>
                </a:outerShdw>
              </a:effectLst>
            </a:endParaRPr>
          </a:p>
        </p:txBody>
      </p:sp>
      <p:sp>
        <p:nvSpPr>
          <p:cNvPr id="3" name="Rectangle 2">
            <a:extLst>
              <a:ext uri="{FF2B5EF4-FFF2-40B4-BE49-F238E27FC236}">
                <a16:creationId xmlns:a16="http://schemas.microsoft.com/office/drawing/2014/main" id="{E5DB9424-A069-B680-D069-493E3A65889F}"/>
              </a:ext>
            </a:extLst>
          </p:cNvPr>
          <p:cNvSpPr/>
          <p:nvPr/>
        </p:nvSpPr>
        <p:spPr>
          <a:xfrm>
            <a:off x="3957624" y="2573475"/>
            <a:ext cx="1927952" cy="824118"/>
          </a:xfrm>
          <a:prstGeom prst="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effectLst>
                  <a:outerShdw blurRad="50800" dist="38100" dir="2700000" algn="tl" rotWithShape="0">
                    <a:prstClr val="black">
                      <a:alpha val="40000"/>
                    </a:prstClr>
                  </a:outerShdw>
                </a:effectLst>
              </a:rPr>
              <a:t>Ineligible for double bonus</a:t>
            </a:r>
          </a:p>
        </p:txBody>
      </p:sp>
    </p:spTree>
    <p:extLst>
      <p:ext uri="{BB962C8B-B14F-4D97-AF65-F5344CB8AC3E}">
        <p14:creationId xmlns:p14="http://schemas.microsoft.com/office/powerpoint/2010/main" val="370994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500"/>
                                        <p:tgtEl>
                                          <p:spTgt spid="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bg/>
                                          </p:spTgt>
                                        </p:tgtEl>
                                        <p:attrNameLst>
                                          <p:attrName>style.visibility</p:attrName>
                                        </p:attrNameLst>
                                      </p:cBhvr>
                                      <p:to>
                                        <p:strVal val="visible"/>
                                      </p:to>
                                    </p:set>
                                    <p:animEffect transition="in" filter="fade">
                                      <p:cBhvr>
                                        <p:cTn id="42" dur="500"/>
                                        <p:tgtEl>
                                          <p:spTgt spid="12">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Effect transition="in" filter="fade">
                                      <p:cBhvr>
                                        <p:cTn id="50" dur="500"/>
                                        <p:tgtEl>
                                          <p:spTgt spid="1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animEffect transition="in" filter="fade">
                                      <p:cBhvr>
                                        <p:cTn id="55" dur="500"/>
                                        <p:tgtEl>
                                          <p:spTgt spid="1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strips(upRight)">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11" grpId="0" animBg="1"/>
      <p:bldP spid="12" grpId="0" uiExpand="1" build="p" animBg="1"/>
      <p:bldP spid="13"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229F3-AF65-32D2-6BA3-3D7BF7036E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188C51-18A8-A059-A597-918B1D7C6528}"/>
              </a:ext>
            </a:extLst>
          </p:cNvPr>
          <p:cNvSpPr>
            <a:spLocks noGrp="1"/>
          </p:cNvSpPr>
          <p:nvPr>
            <p:ph type="title"/>
          </p:nvPr>
        </p:nvSpPr>
        <p:spPr/>
        <p:txBody>
          <a:bodyPr>
            <a:normAutofit fontScale="90000"/>
          </a:bodyPr>
          <a:lstStyle/>
          <a:p>
            <a:r>
              <a:rPr lang="en-US" sz="2700" dirty="0"/>
              <a:t>Finding # 2: </a:t>
            </a:r>
            <a:br>
              <a:rPr lang="en-US" dirty="0"/>
            </a:br>
            <a:r>
              <a:rPr lang="en-US" sz="4000" dirty="0"/>
              <a:t>The High Cost of Medigap Traps POC in MA</a:t>
            </a:r>
            <a:endParaRPr lang="en-US" dirty="0"/>
          </a:p>
        </p:txBody>
      </p:sp>
      <p:graphicFrame>
        <p:nvGraphicFramePr>
          <p:cNvPr id="3" name="Diagram 2">
            <a:extLst>
              <a:ext uri="{FF2B5EF4-FFF2-40B4-BE49-F238E27FC236}">
                <a16:creationId xmlns:a16="http://schemas.microsoft.com/office/drawing/2014/main" id="{6A106686-1948-2734-01D7-3793766F69E9}"/>
              </a:ext>
            </a:extLst>
          </p:cNvPr>
          <p:cNvGraphicFramePr/>
          <p:nvPr/>
        </p:nvGraphicFramePr>
        <p:xfrm>
          <a:off x="838201" y="1781908"/>
          <a:ext cx="6662350" cy="3704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F33462CF-3AF8-57F5-F237-DD62C6254F36}"/>
              </a:ext>
            </a:extLst>
          </p:cNvPr>
          <p:cNvSpPr>
            <a:spLocks noGrp="1"/>
          </p:cNvSpPr>
          <p:nvPr>
            <p:ph type="body" idx="10"/>
          </p:nvPr>
        </p:nvSpPr>
        <p:spPr/>
        <p:txBody>
          <a:bodyPr/>
          <a:lstStyle/>
          <a:p>
            <a:endParaRPr lang="en-US"/>
          </a:p>
        </p:txBody>
      </p:sp>
      <p:sp>
        <p:nvSpPr>
          <p:cNvPr id="2" name="Rectangle 1">
            <a:extLst>
              <a:ext uri="{FF2B5EF4-FFF2-40B4-BE49-F238E27FC236}">
                <a16:creationId xmlns:a16="http://schemas.microsoft.com/office/drawing/2014/main" id="{4CAC10A5-CB11-41DF-E996-E971727F6699}"/>
              </a:ext>
            </a:extLst>
          </p:cNvPr>
          <p:cNvSpPr/>
          <p:nvPr/>
        </p:nvSpPr>
        <p:spPr>
          <a:xfrm>
            <a:off x="7350210" y="2191424"/>
            <a:ext cx="4003589" cy="2885459"/>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977900">
              <a:spcBef>
                <a:spcPct val="0"/>
              </a:spcBef>
              <a:spcAft>
                <a:spcPts val="1200"/>
              </a:spcAft>
            </a:pPr>
            <a:r>
              <a:rPr lang="en-US" sz="2800" dirty="0">
                <a:effectLst>
                  <a:outerShdw blurRad="50800" dist="38100" dir="2700000" algn="tl" rotWithShape="0">
                    <a:prstClr val="black">
                      <a:alpha val="40000"/>
                    </a:prstClr>
                  </a:outerShdw>
                </a:effectLst>
              </a:rPr>
              <a:t>POC often choose MA plans because of the high price of Medigap. </a:t>
            </a:r>
          </a:p>
          <a:p>
            <a:pPr marL="0" lvl="1" algn="ctr" defTabSz="977900">
              <a:spcBef>
                <a:spcPct val="0"/>
              </a:spcBef>
            </a:pPr>
            <a:r>
              <a:rPr lang="en-US" sz="3200" b="1" dirty="0">
                <a:solidFill>
                  <a:schemeClr val="bg1"/>
                </a:solidFill>
                <a:effectLst>
                  <a:outerShdw blurRad="50800" dist="38100" dir="2700000" algn="tl" rotWithShape="0">
                    <a:prstClr val="black">
                      <a:alpha val="40000"/>
                    </a:prstClr>
                  </a:outerShdw>
                </a:effectLst>
              </a:rPr>
              <a:t>We call this the </a:t>
            </a:r>
            <a:r>
              <a:rPr lang="en-US" sz="3600" b="1" dirty="0">
                <a:solidFill>
                  <a:srgbClr val="FFFF00"/>
                </a:solidFill>
                <a:effectLst>
                  <a:outerShdw blurRad="50800" dist="38100" dir="2700000" algn="tl" rotWithShape="0">
                    <a:prstClr val="black">
                      <a:alpha val="40000"/>
                    </a:prstClr>
                  </a:outerShdw>
                </a:effectLst>
              </a:rPr>
              <a:t>“Gap Trap.”</a:t>
            </a:r>
            <a:endParaRPr lang="en-US" sz="3200" b="1" dirty="0">
              <a:solidFill>
                <a:srgbClr val="FFFF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58777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86FC960-8EC7-3441-8B48-AA86D0444C41}"/>
                                            </p:graphicEl>
                                          </p:spTgt>
                                        </p:tgtEl>
                                        <p:attrNameLst>
                                          <p:attrName>style.visibility</p:attrName>
                                        </p:attrNameLst>
                                      </p:cBhvr>
                                      <p:to>
                                        <p:strVal val="visible"/>
                                      </p:to>
                                    </p:set>
                                    <p:animEffect transition="in" filter="fade">
                                      <p:cBhvr>
                                        <p:cTn id="7" dur="500"/>
                                        <p:tgtEl>
                                          <p:spTgt spid="3">
                                            <p:graphicEl>
                                              <a:dgm id="{786FC960-8EC7-3441-8B48-AA86D0444C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6DFD5B1-6800-B54C-AD7A-C8302BBA8C64}"/>
                                            </p:graphicEl>
                                          </p:spTgt>
                                        </p:tgtEl>
                                        <p:attrNameLst>
                                          <p:attrName>style.visibility</p:attrName>
                                        </p:attrNameLst>
                                      </p:cBhvr>
                                      <p:to>
                                        <p:strVal val="visible"/>
                                      </p:to>
                                    </p:set>
                                    <p:animEffect transition="in" filter="fade">
                                      <p:cBhvr>
                                        <p:cTn id="12" dur="500"/>
                                        <p:tgtEl>
                                          <p:spTgt spid="3">
                                            <p:graphicEl>
                                              <a:dgm id="{A6DFD5B1-6800-B54C-AD7A-C8302BBA8C6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86C473B7-4199-594B-8EA1-D328A7382C44}"/>
                                            </p:graphicEl>
                                          </p:spTgt>
                                        </p:tgtEl>
                                        <p:attrNameLst>
                                          <p:attrName>style.visibility</p:attrName>
                                        </p:attrNameLst>
                                      </p:cBhvr>
                                      <p:to>
                                        <p:strVal val="visible"/>
                                      </p:to>
                                    </p:set>
                                    <p:animEffect transition="in" filter="fade">
                                      <p:cBhvr>
                                        <p:cTn id="17" dur="500"/>
                                        <p:tgtEl>
                                          <p:spTgt spid="3">
                                            <p:graphicEl>
                                              <a:dgm id="{86C473B7-4199-594B-8EA1-D328A7382C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31D2-1AB0-5590-16D3-2AC8AC1184A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CC3414-EC76-6037-D3E8-6E684B927F29}"/>
              </a:ext>
            </a:extLst>
          </p:cNvPr>
          <p:cNvSpPr>
            <a:spLocks noGrp="1"/>
          </p:cNvSpPr>
          <p:nvPr>
            <p:ph type="body" idx="10"/>
          </p:nvPr>
        </p:nvSpPr>
        <p:spPr/>
        <p:txBody>
          <a:bodyPr>
            <a:normAutofit fontScale="55000" lnSpcReduction="20000"/>
          </a:bodyPr>
          <a:lstStyle/>
          <a:p>
            <a:pPr>
              <a:lnSpc>
                <a:spcPct val="120000"/>
              </a:lnSpc>
              <a:spcBef>
                <a:spcPts val="0"/>
              </a:spcBef>
            </a:pPr>
            <a:r>
              <a:rPr lang="en-US" dirty="0"/>
              <a:t>Kwon Y, </a:t>
            </a:r>
            <a:r>
              <a:rPr lang="en-US" dirty="0" err="1"/>
              <a:t>Jazowski</a:t>
            </a:r>
            <a:r>
              <a:rPr lang="en-US" dirty="0"/>
              <a:t> SA, Hu X, et al. Medigap Protection and Plan Switching Among Medicare Advantage Enrollees With Cancer. JAMA Health Forum. 2025;6(6):e252018. doi:10.1001/jamahealthforum.2025.2018</a:t>
            </a:r>
            <a:br>
              <a:rPr lang="en-US" dirty="0"/>
            </a:br>
            <a:r>
              <a:rPr lang="en-US" dirty="0"/>
              <a:t>https://</a:t>
            </a:r>
            <a:r>
              <a:rPr lang="en-US" dirty="0" err="1"/>
              <a:t>jamanetwork.com</a:t>
            </a:r>
            <a:r>
              <a:rPr lang="en-US" dirty="0"/>
              <a:t>/journals/</a:t>
            </a:r>
            <a:r>
              <a:rPr lang="en-US" dirty="0" err="1"/>
              <a:t>jama</a:t>
            </a:r>
            <a:r>
              <a:rPr lang="en-US" dirty="0"/>
              <a:t>-health-forum/</a:t>
            </a:r>
            <a:r>
              <a:rPr lang="en-US" dirty="0" err="1"/>
              <a:t>fullarticle</a:t>
            </a:r>
            <a:r>
              <a:rPr lang="en-US" dirty="0"/>
              <a:t>/2834889</a:t>
            </a:r>
            <a:br>
              <a:rPr lang="en-US" dirty="0"/>
            </a:br>
            <a:r>
              <a:rPr lang="en-US" dirty="0"/>
              <a:t>Park S, Meyers DJ, Rivera-Hernandez M. Enrollment in Supplemental Insurance Coverage Among Medicare Beneficiaries by Race/Ethnicity. J Racial </a:t>
            </a:r>
            <a:r>
              <a:rPr lang="en-US" dirty="0" err="1"/>
              <a:t>Ethn</a:t>
            </a:r>
            <a:r>
              <a:rPr lang="en-US" dirty="0"/>
              <a:t> Health Disparities. 2022 Oct;9(5):2001-2010. </a:t>
            </a:r>
            <a:r>
              <a:rPr lang="en-US" dirty="0" err="1"/>
              <a:t>doi</a:t>
            </a:r>
            <a:r>
              <a:rPr lang="en-US" dirty="0"/>
              <a:t>: 10.1007/s40615-021-01138-w. </a:t>
            </a:r>
            <a:r>
              <a:rPr lang="en-US" dirty="0" err="1"/>
              <a:t>Epub</a:t>
            </a:r>
            <a:r>
              <a:rPr lang="en-US" dirty="0"/>
              <a:t> 2021 Sep 27. Erratum in: J Racial </a:t>
            </a:r>
            <a:r>
              <a:rPr lang="en-US" dirty="0" err="1"/>
              <a:t>Ethn</a:t>
            </a:r>
            <a:r>
              <a:rPr lang="en-US" dirty="0"/>
              <a:t> Health Disparities. 2022 Dec;9(6):2569. </a:t>
            </a:r>
            <a:r>
              <a:rPr lang="en-US" dirty="0" err="1"/>
              <a:t>doi</a:t>
            </a:r>
            <a:r>
              <a:rPr lang="en-US" dirty="0"/>
              <a:t>: 10.1007/s40615-021-01192-4. PMID: 34580825; PMCID: PMC9190066.</a:t>
            </a:r>
            <a:br>
              <a:rPr lang="en-US" dirty="0"/>
            </a:br>
            <a:r>
              <a:rPr lang="en-US" dirty="0"/>
              <a:t>https://</a:t>
            </a:r>
            <a:r>
              <a:rPr lang="en-US" dirty="0" err="1"/>
              <a:t>www.commonwealthfund.org</a:t>
            </a:r>
            <a:r>
              <a:rPr lang="en-US" dirty="0"/>
              <a:t>/publications/issue-briefs/2023/</a:t>
            </a:r>
            <a:r>
              <a:rPr lang="en-US" dirty="0" err="1"/>
              <a:t>sep</a:t>
            </a:r>
            <a:r>
              <a:rPr lang="en-US" dirty="0"/>
              <a:t>/</a:t>
            </a:r>
            <a:r>
              <a:rPr lang="en-US" dirty="0" err="1"/>
              <a:t>medicare-affordability-problem-cost-burdens-biennial?utm_source</a:t>
            </a:r>
            <a:r>
              <a:rPr lang="en-US" dirty="0"/>
              <a:t>=</a:t>
            </a:r>
            <a:r>
              <a:rPr lang="en-US" dirty="0" err="1"/>
              <a:t>chatgpt.com</a:t>
            </a:r>
            <a:br>
              <a:rPr lang="en-US" dirty="0"/>
            </a:br>
            <a:r>
              <a:rPr lang="en-US" dirty="0"/>
              <a:t>https://</a:t>
            </a:r>
            <a:r>
              <a:rPr lang="en-US" dirty="0" err="1"/>
              <a:t>www.kff.org</a:t>
            </a:r>
            <a:r>
              <a:rPr lang="en-US" dirty="0"/>
              <a:t>/</a:t>
            </a:r>
            <a:r>
              <a:rPr lang="en-US" dirty="0" err="1"/>
              <a:t>medicare</a:t>
            </a:r>
            <a:r>
              <a:rPr lang="en-US" dirty="0"/>
              <a:t>/medigap-may-be-elusive-for-medicare-beneficiaries-with-pre-existing-conditions/?</a:t>
            </a:r>
            <a:r>
              <a:rPr lang="en-US" dirty="0" err="1"/>
              <a:t>utm_source</a:t>
            </a:r>
            <a:r>
              <a:rPr lang="en-US" dirty="0"/>
              <a:t>=</a:t>
            </a:r>
            <a:r>
              <a:rPr lang="en-US" dirty="0" err="1"/>
              <a:t>chatgpt.com</a:t>
            </a:r>
            <a:endParaRPr lang="en-US" dirty="0"/>
          </a:p>
        </p:txBody>
      </p:sp>
      <p:sp>
        <p:nvSpPr>
          <p:cNvPr id="5" name="Title 1">
            <a:extLst>
              <a:ext uri="{FF2B5EF4-FFF2-40B4-BE49-F238E27FC236}">
                <a16:creationId xmlns:a16="http://schemas.microsoft.com/office/drawing/2014/main" id="{AB89F626-705B-98A0-FDD3-54D7FB53AF73}"/>
              </a:ext>
            </a:extLst>
          </p:cNvPr>
          <p:cNvSpPr txBox="1">
            <a:spLocks/>
          </p:cNvSpPr>
          <p:nvPr/>
        </p:nvSpPr>
        <p:spPr>
          <a:xfrm>
            <a:off x="838200" y="652462"/>
            <a:ext cx="10515600" cy="9955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nSpc>
                <a:spcPct val="110000"/>
              </a:lnSpc>
            </a:pPr>
            <a:r>
              <a:rPr lang="en-US" dirty="0"/>
              <a:t>MA “</a:t>
            </a:r>
            <a:r>
              <a:rPr lang="en-US" dirty="0">
                <a:solidFill>
                  <a:srgbClr val="FFFF00"/>
                </a:solidFill>
              </a:rPr>
              <a:t>Gap Trap</a:t>
            </a:r>
            <a:r>
              <a:rPr lang="en-US" dirty="0"/>
              <a:t>” Makes Inequity Worse</a:t>
            </a:r>
            <a:endParaRPr lang="en-US" sz="2700" dirty="0"/>
          </a:p>
        </p:txBody>
      </p:sp>
      <p:sp>
        <p:nvSpPr>
          <p:cNvPr id="7" name="Freeform 6">
            <a:extLst>
              <a:ext uri="{FF2B5EF4-FFF2-40B4-BE49-F238E27FC236}">
                <a16:creationId xmlns:a16="http://schemas.microsoft.com/office/drawing/2014/main" id="{40E170B1-882B-7E30-5FF4-257621036DC0}"/>
              </a:ext>
            </a:extLst>
          </p:cNvPr>
          <p:cNvSpPr/>
          <p:nvPr/>
        </p:nvSpPr>
        <p:spPr>
          <a:xfrm>
            <a:off x="838201" y="1647971"/>
            <a:ext cx="8097011" cy="721150"/>
          </a:xfrm>
          <a:custGeom>
            <a:avLst/>
            <a:gdLst>
              <a:gd name="connsiteX0" fmla="*/ 0 w 8097011"/>
              <a:gd name="connsiteY0" fmla="*/ 72115 h 721150"/>
              <a:gd name="connsiteX1" fmla="*/ 72115 w 8097011"/>
              <a:gd name="connsiteY1" fmla="*/ 0 h 721150"/>
              <a:gd name="connsiteX2" fmla="*/ 8024896 w 8097011"/>
              <a:gd name="connsiteY2" fmla="*/ 0 h 721150"/>
              <a:gd name="connsiteX3" fmla="*/ 8097011 w 8097011"/>
              <a:gd name="connsiteY3" fmla="*/ 72115 h 721150"/>
              <a:gd name="connsiteX4" fmla="*/ 8097011 w 8097011"/>
              <a:gd name="connsiteY4" fmla="*/ 649035 h 721150"/>
              <a:gd name="connsiteX5" fmla="*/ 8024896 w 8097011"/>
              <a:gd name="connsiteY5" fmla="*/ 721150 h 721150"/>
              <a:gd name="connsiteX6" fmla="*/ 72115 w 8097011"/>
              <a:gd name="connsiteY6" fmla="*/ 721150 h 721150"/>
              <a:gd name="connsiteX7" fmla="*/ 0 w 8097011"/>
              <a:gd name="connsiteY7" fmla="*/ 649035 h 721150"/>
              <a:gd name="connsiteX8" fmla="*/ 0 w 8097011"/>
              <a:gd name="connsiteY8" fmla="*/ 72115 h 7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7011" h="721150">
                <a:moveTo>
                  <a:pt x="0" y="72115"/>
                </a:moveTo>
                <a:cubicBezTo>
                  <a:pt x="0" y="32287"/>
                  <a:pt x="32287" y="0"/>
                  <a:pt x="72115" y="0"/>
                </a:cubicBezTo>
                <a:lnTo>
                  <a:pt x="8024896" y="0"/>
                </a:lnTo>
                <a:cubicBezTo>
                  <a:pt x="8064724" y="0"/>
                  <a:pt x="8097011" y="32287"/>
                  <a:pt x="8097011" y="72115"/>
                </a:cubicBezTo>
                <a:lnTo>
                  <a:pt x="8097011" y="649035"/>
                </a:lnTo>
                <a:cubicBezTo>
                  <a:pt x="8097011" y="688863"/>
                  <a:pt x="8064724" y="721150"/>
                  <a:pt x="8024896" y="721150"/>
                </a:cubicBezTo>
                <a:lnTo>
                  <a:pt x="72115" y="721150"/>
                </a:lnTo>
                <a:cubicBezTo>
                  <a:pt x="32287" y="721150"/>
                  <a:pt x="0" y="688863"/>
                  <a:pt x="0" y="649035"/>
                </a:cubicBezTo>
                <a:lnTo>
                  <a:pt x="0" y="72115"/>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322" tIns="97322" rIns="917631" bIns="97322" numCol="1" spcCol="1270" anchor="ctr" anchorCtr="0">
            <a:noAutofit/>
          </a:bodyPr>
          <a:lstStyle/>
          <a:p>
            <a:pPr marL="0" lvl="0" indent="0" algn="l" defTabSz="889000">
              <a:lnSpc>
                <a:spcPct val="100000"/>
              </a:lnSpc>
              <a:spcBef>
                <a:spcPts val="0"/>
              </a:spcBef>
              <a:spcAft>
                <a:spcPts val="0"/>
              </a:spcAft>
              <a:buNone/>
            </a:pPr>
            <a:r>
              <a:rPr lang="en-US" sz="2000" kern="1200" dirty="0">
                <a:effectLst>
                  <a:outerShdw blurRad="50800" dist="38100" dir="2700000" algn="tl" rotWithShape="0">
                    <a:prstClr val="black">
                      <a:alpha val="40000"/>
                    </a:prstClr>
                  </a:outerShdw>
                </a:effectLst>
              </a:rPr>
              <a:t>The price of </a:t>
            </a:r>
            <a:r>
              <a:rPr lang="en-US" sz="2000" b="1" kern="1200" dirty="0">
                <a:solidFill>
                  <a:srgbClr val="FFFF00"/>
                </a:solidFill>
                <a:effectLst>
                  <a:outerShdw blurRad="50800" dist="38100" dir="2700000" algn="tl" rotWithShape="0">
                    <a:prstClr val="black">
                      <a:alpha val="40000"/>
                    </a:prstClr>
                  </a:outerShdw>
                </a:effectLst>
              </a:rPr>
              <a:t>Medigap</a:t>
            </a:r>
            <a:r>
              <a:rPr lang="en-US" sz="2000" kern="1200" dirty="0">
                <a:effectLst>
                  <a:outerShdw blurRad="50800" dist="38100" dir="2700000" algn="tl" rotWithShape="0">
                    <a:prstClr val="black">
                      <a:alpha val="40000"/>
                    </a:prstClr>
                  </a:outerShdw>
                </a:effectLst>
              </a:rPr>
              <a:t> makes TM unaffordable for many POC</a:t>
            </a:r>
          </a:p>
        </p:txBody>
      </p:sp>
      <p:sp>
        <p:nvSpPr>
          <p:cNvPr id="8" name="Freeform 7">
            <a:extLst>
              <a:ext uri="{FF2B5EF4-FFF2-40B4-BE49-F238E27FC236}">
                <a16:creationId xmlns:a16="http://schemas.microsoft.com/office/drawing/2014/main" id="{8F82182C-68AF-8C2A-9D75-2DC61954578F}"/>
              </a:ext>
            </a:extLst>
          </p:cNvPr>
          <p:cNvSpPr/>
          <p:nvPr/>
        </p:nvSpPr>
        <p:spPr>
          <a:xfrm>
            <a:off x="1442847" y="2469281"/>
            <a:ext cx="8097011" cy="721150"/>
          </a:xfrm>
          <a:custGeom>
            <a:avLst/>
            <a:gdLst>
              <a:gd name="connsiteX0" fmla="*/ 0 w 8097011"/>
              <a:gd name="connsiteY0" fmla="*/ 72115 h 721150"/>
              <a:gd name="connsiteX1" fmla="*/ 72115 w 8097011"/>
              <a:gd name="connsiteY1" fmla="*/ 0 h 721150"/>
              <a:gd name="connsiteX2" fmla="*/ 8024896 w 8097011"/>
              <a:gd name="connsiteY2" fmla="*/ 0 h 721150"/>
              <a:gd name="connsiteX3" fmla="*/ 8097011 w 8097011"/>
              <a:gd name="connsiteY3" fmla="*/ 72115 h 721150"/>
              <a:gd name="connsiteX4" fmla="*/ 8097011 w 8097011"/>
              <a:gd name="connsiteY4" fmla="*/ 649035 h 721150"/>
              <a:gd name="connsiteX5" fmla="*/ 8024896 w 8097011"/>
              <a:gd name="connsiteY5" fmla="*/ 721150 h 721150"/>
              <a:gd name="connsiteX6" fmla="*/ 72115 w 8097011"/>
              <a:gd name="connsiteY6" fmla="*/ 721150 h 721150"/>
              <a:gd name="connsiteX7" fmla="*/ 0 w 8097011"/>
              <a:gd name="connsiteY7" fmla="*/ 649035 h 721150"/>
              <a:gd name="connsiteX8" fmla="*/ 0 w 8097011"/>
              <a:gd name="connsiteY8" fmla="*/ 72115 h 7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7011" h="721150">
                <a:moveTo>
                  <a:pt x="0" y="72115"/>
                </a:moveTo>
                <a:cubicBezTo>
                  <a:pt x="0" y="32287"/>
                  <a:pt x="32287" y="0"/>
                  <a:pt x="72115" y="0"/>
                </a:cubicBezTo>
                <a:lnTo>
                  <a:pt x="8024896" y="0"/>
                </a:lnTo>
                <a:cubicBezTo>
                  <a:pt x="8064724" y="0"/>
                  <a:pt x="8097011" y="32287"/>
                  <a:pt x="8097011" y="72115"/>
                </a:cubicBezTo>
                <a:lnTo>
                  <a:pt x="8097011" y="649035"/>
                </a:lnTo>
                <a:cubicBezTo>
                  <a:pt x="8097011" y="688863"/>
                  <a:pt x="8064724" y="721150"/>
                  <a:pt x="8024896" y="721150"/>
                </a:cubicBezTo>
                <a:lnTo>
                  <a:pt x="72115" y="721150"/>
                </a:lnTo>
                <a:cubicBezTo>
                  <a:pt x="32287" y="721150"/>
                  <a:pt x="0" y="688863"/>
                  <a:pt x="0" y="649035"/>
                </a:cubicBezTo>
                <a:lnTo>
                  <a:pt x="0" y="72115"/>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322" tIns="97322" rIns="1170717" bIns="97322" numCol="1" spcCol="1270" anchor="ctr" anchorCtr="0">
            <a:noAutofit/>
          </a:bodyPr>
          <a:lstStyle/>
          <a:p>
            <a:pPr marL="0" lvl="0" indent="0" algn="l" defTabSz="889000">
              <a:lnSpc>
                <a:spcPct val="100000"/>
              </a:lnSpc>
              <a:spcBef>
                <a:spcPts val="0"/>
              </a:spcBef>
              <a:spcAft>
                <a:spcPts val="0"/>
              </a:spcAft>
              <a:buNone/>
            </a:pPr>
            <a:r>
              <a:rPr lang="en-US" sz="2000" kern="1200" dirty="0">
                <a:effectLst>
                  <a:outerShdw blurRad="50800" dist="38100" dir="2700000" algn="tl" rotWithShape="0">
                    <a:prstClr val="black">
                      <a:alpha val="40000"/>
                    </a:prstClr>
                  </a:outerShdw>
                </a:effectLst>
              </a:rPr>
              <a:t>MA insurers know this </a:t>
            </a:r>
            <a:r>
              <a:rPr lang="en-US" sz="2000" b="1" kern="1200" dirty="0">
                <a:solidFill>
                  <a:srgbClr val="FFFF00"/>
                </a:solidFill>
                <a:effectLst>
                  <a:outerShdw blurRad="50800" dist="38100" dir="2700000" algn="tl" rotWithShape="0">
                    <a:prstClr val="black">
                      <a:alpha val="40000"/>
                    </a:prstClr>
                  </a:outerShdw>
                </a:effectLst>
              </a:rPr>
              <a:t>traps</a:t>
            </a:r>
            <a:r>
              <a:rPr lang="en-US" sz="2000" kern="1200" dirty="0">
                <a:effectLst>
                  <a:outerShdw blurRad="50800" dist="38100" dir="2700000" algn="tl" rotWithShape="0">
                    <a:prstClr val="black">
                      <a:alpha val="40000"/>
                    </a:prstClr>
                  </a:outerShdw>
                </a:effectLst>
              </a:rPr>
              <a:t> POC in MA</a:t>
            </a:r>
          </a:p>
        </p:txBody>
      </p:sp>
      <p:sp>
        <p:nvSpPr>
          <p:cNvPr id="9" name="Freeform 8">
            <a:extLst>
              <a:ext uri="{FF2B5EF4-FFF2-40B4-BE49-F238E27FC236}">
                <a16:creationId xmlns:a16="http://schemas.microsoft.com/office/drawing/2014/main" id="{E2791BB4-CB04-C421-771D-3343CBD0BCFB}"/>
              </a:ext>
            </a:extLst>
          </p:cNvPr>
          <p:cNvSpPr/>
          <p:nvPr/>
        </p:nvSpPr>
        <p:spPr>
          <a:xfrm>
            <a:off x="2047494" y="3290591"/>
            <a:ext cx="8097011" cy="721150"/>
          </a:xfrm>
          <a:custGeom>
            <a:avLst/>
            <a:gdLst>
              <a:gd name="connsiteX0" fmla="*/ 0 w 8097011"/>
              <a:gd name="connsiteY0" fmla="*/ 72115 h 721150"/>
              <a:gd name="connsiteX1" fmla="*/ 72115 w 8097011"/>
              <a:gd name="connsiteY1" fmla="*/ 0 h 721150"/>
              <a:gd name="connsiteX2" fmla="*/ 8024896 w 8097011"/>
              <a:gd name="connsiteY2" fmla="*/ 0 h 721150"/>
              <a:gd name="connsiteX3" fmla="*/ 8097011 w 8097011"/>
              <a:gd name="connsiteY3" fmla="*/ 72115 h 721150"/>
              <a:gd name="connsiteX4" fmla="*/ 8097011 w 8097011"/>
              <a:gd name="connsiteY4" fmla="*/ 649035 h 721150"/>
              <a:gd name="connsiteX5" fmla="*/ 8024896 w 8097011"/>
              <a:gd name="connsiteY5" fmla="*/ 721150 h 721150"/>
              <a:gd name="connsiteX6" fmla="*/ 72115 w 8097011"/>
              <a:gd name="connsiteY6" fmla="*/ 721150 h 721150"/>
              <a:gd name="connsiteX7" fmla="*/ 0 w 8097011"/>
              <a:gd name="connsiteY7" fmla="*/ 649035 h 721150"/>
              <a:gd name="connsiteX8" fmla="*/ 0 w 8097011"/>
              <a:gd name="connsiteY8" fmla="*/ 72115 h 7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7011" h="721150">
                <a:moveTo>
                  <a:pt x="0" y="72115"/>
                </a:moveTo>
                <a:cubicBezTo>
                  <a:pt x="0" y="32287"/>
                  <a:pt x="32287" y="0"/>
                  <a:pt x="72115" y="0"/>
                </a:cubicBezTo>
                <a:lnTo>
                  <a:pt x="8024896" y="0"/>
                </a:lnTo>
                <a:cubicBezTo>
                  <a:pt x="8064724" y="0"/>
                  <a:pt x="8097011" y="32287"/>
                  <a:pt x="8097011" y="72115"/>
                </a:cubicBezTo>
                <a:lnTo>
                  <a:pt x="8097011" y="649035"/>
                </a:lnTo>
                <a:cubicBezTo>
                  <a:pt x="8097011" y="688863"/>
                  <a:pt x="8064724" y="721150"/>
                  <a:pt x="8024896" y="721150"/>
                </a:cubicBezTo>
                <a:lnTo>
                  <a:pt x="72115" y="721150"/>
                </a:lnTo>
                <a:cubicBezTo>
                  <a:pt x="32287" y="721150"/>
                  <a:pt x="0" y="688863"/>
                  <a:pt x="0" y="649035"/>
                </a:cubicBezTo>
                <a:lnTo>
                  <a:pt x="0" y="72115"/>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322" tIns="97322" rIns="914400" bIns="97322" numCol="1" spcCol="1270" anchor="ctr" anchorCtr="0">
            <a:noAutofit/>
          </a:bodyPr>
          <a:lstStyle/>
          <a:p>
            <a:pPr marL="0" lvl="0" indent="0" algn="l" defTabSz="889000">
              <a:lnSpc>
                <a:spcPct val="100000"/>
              </a:lnSpc>
              <a:spcBef>
                <a:spcPts val="0"/>
              </a:spcBef>
              <a:spcAft>
                <a:spcPts val="0"/>
              </a:spcAft>
              <a:buNone/>
            </a:pPr>
            <a:r>
              <a:rPr lang="en-US" sz="2000" kern="1200" dirty="0">
                <a:effectLst>
                  <a:outerShdw blurRad="50800" dist="38100" dir="2700000" algn="tl" rotWithShape="0">
                    <a:prstClr val="black">
                      <a:alpha val="40000"/>
                    </a:prstClr>
                  </a:outerShdw>
                </a:effectLst>
              </a:rPr>
              <a:t>MA insurers know they are not competing against TM for POC</a:t>
            </a:r>
          </a:p>
        </p:txBody>
      </p:sp>
      <p:sp>
        <p:nvSpPr>
          <p:cNvPr id="10" name="Freeform 9">
            <a:extLst>
              <a:ext uri="{FF2B5EF4-FFF2-40B4-BE49-F238E27FC236}">
                <a16:creationId xmlns:a16="http://schemas.microsoft.com/office/drawing/2014/main" id="{5F1B8616-6D26-8FF8-C4D4-2B594B796402}"/>
              </a:ext>
            </a:extLst>
          </p:cNvPr>
          <p:cNvSpPr/>
          <p:nvPr/>
        </p:nvSpPr>
        <p:spPr>
          <a:xfrm>
            <a:off x="2652141" y="4111902"/>
            <a:ext cx="8097011" cy="721150"/>
          </a:xfrm>
          <a:custGeom>
            <a:avLst/>
            <a:gdLst>
              <a:gd name="connsiteX0" fmla="*/ 0 w 8097011"/>
              <a:gd name="connsiteY0" fmla="*/ 72115 h 721150"/>
              <a:gd name="connsiteX1" fmla="*/ 72115 w 8097011"/>
              <a:gd name="connsiteY1" fmla="*/ 0 h 721150"/>
              <a:gd name="connsiteX2" fmla="*/ 8024896 w 8097011"/>
              <a:gd name="connsiteY2" fmla="*/ 0 h 721150"/>
              <a:gd name="connsiteX3" fmla="*/ 8097011 w 8097011"/>
              <a:gd name="connsiteY3" fmla="*/ 72115 h 721150"/>
              <a:gd name="connsiteX4" fmla="*/ 8097011 w 8097011"/>
              <a:gd name="connsiteY4" fmla="*/ 649035 h 721150"/>
              <a:gd name="connsiteX5" fmla="*/ 8024896 w 8097011"/>
              <a:gd name="connsiteY5" fmla="*/ 721150 h 721150"/>
              <a:gd name="connsiteX6" fmla="*/ 72115 w 8097011"/>
              <a:gd name="connsiteY6" fmla="*/ 721150 h 721150"/>
              <a:gd name="connsiteX7" fmla="*/ 0 w 8097011"/>
              <a:gd name="connsiteY7" fmla="*/ 649035 h 721150"/>
              <a:gd name="connsiteX8" fmla="*/ 0 w 8097011"/>
              <a:gd name="connsiteY8" fmla="*/ 72115 h 7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7011" h="721150">
                <a:moveTo>
                  <a:pt x="0" y="72115"/>
                </a:moveTo>
                <a:cubicBezTo>
                  <a:pt x="0" y="32287"/>
                  <a:pt x="32287" y="0"/>
                  <a:pt x="72115" y="0"/>
                </a:cubicBezTo>
                <a:lnTo>
                  <a:pt x="8024896" y="0"/>
                </a:lnTo>
                <a:cubicBezTo>
                  <a:pt x="8064724" y="0"/>
                  <a:pt x="8097011" y="32287"/>
                  <a:pt x="8097011" y="72115"/>
                </a:cubicBezTo>
                <a:lnTo>
                  <a:pt x="8097011" y="649035"/>
                </a:lnTo>
                <a:cubicBezTo>
                  <a:pt x="8097011" y="688863"/>
                  <a:pt x="8064724" y="721150"/>
                  <a:pt x="8024896" y="721150"/>
                </a:cubicBezTo>
                <a:lnTo>
                  <a:pt x="72115" y="721150"/>
                </a:lnTo>
                <a:cubicBezTo>
                  <a:pt x="32287" y="721150"/>
                  <a:pt x="0" y="688863"/>
                  <a:pt x="0" y="649035"/>
                </a:cubicBezTo>
                <a:lnTo>
                  <a:pt x="0" y="72115"/>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322" tIns="97322" rIns="1170717" bIns="97322" numCol="1" spcCol="1270" anchor="ctr" anchorCtr="0">
            <a:noAutofit/>
          </a:bodyPr>
          <a:lstStyle/>
          <a:p>
            <a:pPr marL="0" lvl="0" indent="0" algn="l" defTabSz="889000">
              <a:lnSpc>
                <a:spcPct val="100000"/>
              </a:lnSpc>
              <a:spcBef>
                <a:spcPts val="0"/>
              </a:spcBef>
              <a:spcAft>
                <a:spcPts val="0"/>
              </a:spcAft>
              <a:buNone/>
            </a:pPr>
            <a:r>
              <a:rPr lang="en-US" sz="2000" kern="1200" dirty="0">
                <a:effectLst>
                  <a:outerShdw blurRad="50800" dist="38100" dir="2700000" algn="tl" rotWithShape="0">
                    <a:prstClr val="black">
                      <a:alpha val="40000"/>
                    </a:prstClr>
                  </a:outerShdw>
                </a:effectLst>
              </a:rPr>
              <a:t>Enables MA plans to administer lower-quality plans to POC </a:t>
            </a:r>
          </a:p>
        </p:txBody>
      </p:sp>
      <p:sp>
        <p:nvSpPr>
          <p:cNvPr id="11" name="Freeform 10">
            <a:extLst>
              <a:ext uri="{FF2B5EF4-FFF2-40B4-BE49-F238E27FC236}">
                <a16:creationId xmlns:a16="http://schemas.microsoft.com/office/drawing/2014/main" id="{FAC9BAD0-2791-576E-407E-F52A23D1D888}"/>
              </a:ext>
            </a:extLst>
          </p:cNvPr>
          <p:cNvSpPr/>
          <p:nvPr/>
        </p:nvSpPr>
        <p:spPr>
          <a:xfrm>
            <a:off x="3256788" y="4933212"/>
            <a:ext cx="8097011" cy="721150"/>
          </a:xfrm>
          <a:custGeom>
            <a:avLst/>
            <a:gdLst>
              <a:gd name="connsiteX0" fmla="*/ 0 w 8097011"/>
              <a:gd name="connsiteY0" fmla="*/ 72115 h 721150"/>
              <a:gd name="connsiteX1" fmla="*/ 72115 w 8097011"/>
              <a:gd name="connsiteY1" fmla="*/ 0 h 721150"/>
              <a:gd name="connsiteX2" fmla="*/ 8024896 w 8097011"/>
              <a:gd name="connsiteY2" fmla="*/ 0 h 721150"/>
              <a:gd name="connsiteX3" fmla="*/ 8097011 w 8097011"/>
              <a:gd name="connsiteY3" fmla="*/ 72115 h 721150"/>
              <a:gd name="connsiteX4" fmla="*/ 8097011 w 8097011"/>
              <a:gd name="connsiteY4" fmla="*/ 649035 h 721150"/>
              <a:gd name="connsiteX5" fmla="*/ 8024896 w 8097011"/>
              <a:gd name="connsiteY5" fmla="*/ 721150 h 721150"/>
              <a:gd name="connsiteX6" fmla="*/ 72115 w 8097011"/>
              <a:gd name="connsiteY6" fmla="*/ 721150 h 721150"/>
              <a:gd name="connsiteX7" fmla="*/ 0 w 8097011"/>
              <a:gd name="connsiteY7" fmla="*/ 649035 h 721150"/>
              <a:gd name="connsiteX8" fmla="*/ 0 w 8097011"/>
              <a:gd name="connsiteY8" fmla="*/ 72115 h 7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7011" h="721150">
                <a:moveTo>
                  <a:pt x="0" y="72115"/>
                </a:moveTo>
                <a:cubicBezTo>
                  <a:pt x="0" y="32287"/>
                  <a:pt x="32287" y="0"/>
                  <a:pt x="72115" y="0"/>
                </a:cubicBezTo>
                <a:lnTo>
                  <a:pt x="8024896" y="0"/>
                </a:lnTo>
                <a:cubicBezTo>
                  <a:pt x="8064724" y="0"/>
                  <a:pt x="8097011" y="32287"/>
                  <a:pt x="8097011" y="72115"/>
                </a:cubicBezTo>
                <a:lnTo>
                  <a:pt x="8097011" y="649035"/>
                </a:lnTo>
                <a:cubicBezTo>
                  <a:pt x="8097011" y="688863"/>
                  <a:pt x="8064724" y="721150"/>
                  <a:pt x="8024896" y="721150"/>
                </a:cubicBezTo>
                <a:lnTo>
                  <a:pt x="72115" y="721150"/>
                </a:lnTo>
                <a:cubicBezTo>
                  <a:pt x="32287" y="721150"/>
                  <a:pt x="0" y="688863"/>
                  <a:pt x="0" y="649035"/>
                </a:cubicBezTo>
                <a:lnTo>
                  <a:pt x="0" y="72115"/>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322" tIns="97322" rIns="1170717" bIns="97322" numCol="1" spcCol="1270" anchor="ctr" anchorCtr="0">
            <a:noAutofit/>
          </a:bodyPr>
          <a:lstStyle/>
          <a:p>
            <a:pPr marL="0" lvl="0" indent="0" algn="l" defTabSz="889000">
              <a:lnSpc>
                <a:spcPct val="100000"/>
              </a:lnSpc>
              <a:spcBef>
                <a:spcPts val="0"/>
              </a:spcBef>
              <a:spcAft>
                <a:spcPts val="0"/>
              </a:spcAft>
              <a:buNone/>
            </a:pPr>
            <a:r>
              <a:rPr lang="en-US" sz="2000" kern="1200" dirty="0">
                <a:effectLst>
                  <a:outerShdw blurRad="50800" dist="38100" dir="2700000" algn="tl" rotWithShape="0">
                    <a:prstClr val="black">
                      <a:alpha val="40000"/>
                    </a:prstClr>
                  </a:outerShdw>
                </a:effectLst>
              </a:rPr>
              <a:t>Facilitates MA practices that prioritize profits over people</a:t>
            </a:r>
          </a:p>
          <a:p>
            <a:pPr marL="0" lvl="1" algn="l" defTabSz="889000">
              <a:lnSpc>
                <a:spcPct val="100000"/>
              </a:lnSpc>
              <a:spcBef>
                <a:spcPts val="0"/>
              </a:spcBef>
              <a:spcAft>
                <a:spcPts val="0"/>
              </a:spcAft>
            </a:pPr>
            <a:r>
              <a:rPr lang="en-US" sz="2000" kern="1200" dirty="0">
                <a:effectLst>
                  <a:outerShdw blurRad="50800" dist="38100" dir="2700000" algn="tl" rotWithShape="0">
                    <a:prstClr val="black">
                      <a:alpha val="40000"/>
                    </a:prstClr>
                  </a:outerShdw>
                </a:effectLst>
              </a:rPr>
              <a:t>(Narrow networks, prior </a:t>
            </a:r>
            <a:r>
              <a:rPr lang="en-US" sz="2000" kern="1200" dirty="0" err="1">
                <a:effectLst>
                  <a:outerShdw blurRad="50800" dist="38100" dir="2700000" algn="tl" rotWithShape="0">
                    <a:prstClr val="black">
                      <a:alpha val="40000"/>
                    </a:prstClr>
                  </a:outerShdw>
                </a:effectLst>
              </a:rPr>
              <a:t>auths</a:t>
            </a:r>
            <a:r>
              <a:rPr lang="en-US" sz="2000" kern="1200" dirty="0">
                <a:effectLst>
                  <a:outerShdw blurRad="50800" dist="38100" dir="2700000" algn="tl" rotWithShape="0">
                    <a:prstClr val="black">
                      <a:alpha val="40000"/>
                    </a:prstClr>
                  </a:outerShdw>
                </a:effectLst>
              </a:rPr>
              <a:t>, restrictions, delays, denials)</a:t>
            </a:r>
          </a:p>
        </p:txBody>
      </p:sp>
      <p:sp>
        <p:nvSpPr>
          <p:cNvPr id="12" name="Freeform 11">
            <a:extLst>
              <a:ext uri="{FF2B5EF4-FFF2-40B4-BE49-F238E27FC236}">
                <a16:creationId xmlns:a16="http://schemas.microsoft.com/office/drawing/2014/main" id="{8B4FFAC0-2DDF-B7DF-534B-88E18B56AA33}"/>
              </a:ext>
            </a:extLst>
          </p:cNvPr>
          <p:cNvSpPr/>
          <p:nvPr/>
        </p:nvSpPr>
        <p:spPr>
          <a:xfrm>
            <a:off x="8466464" y="2174811"/>
            <a:ext cx="468747" cy="468747"/>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3" name="Freeform 12">
            <a:extLst>
              <a:ext uri="{FF2B5EF4-FFF2-40B4-BE49-F238E27FC236}">
                <a16:creationId xmlns:a16="http://schemas.microsoft.com/office/drawing/2014/main" id="{DEB0F699-7FDF-C42C-DBEF-204DDB072945}"/>
              </a:ext>
            </a:extLst>
          </p:cNvPr>
          <p:cNvSpPr/>
          <p:nvPr/>
        </p:nvSpPr>
        <p:spPr>
          <a:xfrm>
            <a:off x="9071111" y="2996121"/>
            <a:ext cx="468747" cy="468747"/>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4" name="Freeform 13">
            <a:extLst>
              <a:ext uri="{FF2B5EF4-FFF2-40B4-BE49-F238E27FC236}">
                <a16:creationId xmlns:a16="http://schemas.microsoft.com/office/drawing/2014/main" id="{25BAE5C1-280A-0A72-7E7F-AC32783682FE}"/>
              </a:ext>
            </a:extLst>
          </p:cNvPr>
          <p:cNvSpPr/>
          <p:nvPr/>
        </p:nvSpPr>
        <p:spPr>
          <a:xfrm>
            <a:off x="9675758" y="3805413"/>
            <a:ext cx="468747" cy="468747"/>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5" name="Freeform 14">
            <a:extLst>
              <a:ext uri="{FF2B5EF4-FFF2-40B4-BE49-F238E27FC236}">
                <a16:creationId xmlns:a16="http://schemas.microsoft.com/office/drawing/2014/main" id="{158D054C-6F1D-D858-5DBC-89DCD015D667}"/>
              </a:ext>
            </a:extLst>
          </p:cNvPr>
          <p:cNvSpPr/>
          <p:nvPr/>
        </p:nvSpPr>
        <p:spPr>
          <a:xfrm>
            <a:off x="10280405" y="4634736"/>
            <a:ext cx="468747" cy="468747"/>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02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bg/>
                                          </p:spTgt>
                                        </p:tgtEl>
                                        <p:attrNameLst>
                                          <p:attrName>style.visibility</p:attrName>
                                        </p:attrNameLst>
                                      </p:cBhvr>
                                      <p:to>
                                        <p:strVal val="visible"/>
                                      </p:to>
                                    </p:set>
                                    <p:animEffect transition="in" filter="fade">
                                      <p:cBhvr>
                                        <p:cTn id="43" dur="500"/>
                                        <p:tgtEl>
                                          <p:spTgt spid="11">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par>
                          <p:cTn id="47" fill="hold">
                            <p:stCondLst>
                              <p:cond delay="1000"/>
                            </p:stCondLst>
                            <p:childTnLst>
                              <p:par>
                                <p:cTn id="48" presetID="10" presetClass="entr" presetSubtype="0" fill="hold" grpId="0" nodeType="afterEffect">
                                  <p:stCondLst>
                                    <p:cond delay="50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fade">
                                      <p:cBhvr>
                                        <p:cTn id="5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uiExpand="1" build="p"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EE449A0-B637-43E0-E33C-A9A631931476}"/>
              </a:ext>
            </a:extLst>
          </p:cNvPr>
          <p:cNvSpPr>
            <a:spLocks noGrp="1"/>
          </p:cNvSpPr>
          <p:nvPr>
            <p:ph type="body" idx="10"/>
          </p:nvPr>
        </p:nvSpPr>
        <p:spPr>
          <a:xfrm>
            <a:off x="0" y="6016753"/>
            <a:ext cx="8229600" cy="841248"/>
          </a:xfrm>
        </p:spPr>
        <p:txBody>
          <a:bodyPr/>
          <a:lstStyle/>
          <a:p>
            <a:endParaRPr lang="en-US" dirty="0"/>
          </a:p>
        </p:txBody>
      </p:sp>
      <p:pic>
        <p:nvPicPr>
          <p:cNvPr id="3" name="Picture 2" descr="A city with many tall buildings&#10;&#10;AI-generated content may be incorrect.">
            <a:extLst>
              <a:ext uri="{FF2B5EF4-FFF2-40B4-BE49-F238E27FC236}">
                <a16:creationId xmlns:a16="http://schemas.microsoft.com/office/drawing/2014/main" id="{1578C9DA-8D9F-2C29-3821-1B02FCDABF99}"/>
              </a:ext>
            </a:extLst>
          </p:cNvPr>
          <p:cNvPicPr>
            <a:picLocks noChangeAspect="1"/>
          </p:cNvPicPr>
          <p:nvPr/>
        </p:nvPicPr>
        <p:blipFill>
          <a:blip r:embed="rId3"/>
          <a:srcRect t="29323"/>
          <a:stretch>
            <a:fillRect/>
          </a:stretch>
        </p:blipFill>
        <p:spPr>
          <a:xfrm>
            <a:off x="838200" y="1271245"/>
            <a:ext cx="10515600" cy="4315509"/>
          </a:xfrm>
          <a:prstGeom prst="rect">
            <a:avLst/>
          </a:prstGeom>
          <a:noFill/>
          <a:ln>
            <a:solidFill>
              <a:schemeClr val="lt1">
                <a:hueOff val="0"/>
                <a:satOff val="0"/>
                <a:lumOff val="0"/>
              </a:schemeClr>
            </a:solidFill>
          </a:ln>
        </p:spPr>
      </p:pic>
    </p:spTree>
    <p:extLst>
      <p:ext uri="{BB962C8B-B14F-4D97-AF65-F5344CB8AC3E}">
        <p14:creationId xmlns:p14="http://schemas.microsoft.com/office/powerpoint/2010/main" val="2204681671"/>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0D75-C1B7-A13B-E4B0-0B18BC719E4F}"/>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DFA4C39-CA0E-D873-C4EE-D0C1F0E883ED}"/>
              </a:ext>
            </a:extLst>
          </p:cNvPr>
          <p:cNvGraphicFramePr>
            <a:graphicFrameLocks noGrp="1"/>
          </p:cNvGraphicFramePr>
          <p:nvPr>
            <p:ph idx="1"/>
          </p:nvPr>
        </p:nvGraphicFramePr>
        <p:xfrm>
          <a:off x="565241" y="1825625"/>
          <a:ext cx="105156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0316057-8541-115E-40C0-C2FB8995AA60}"/>
              </a:ext>
            </a:extLst>
          </p:cNvPr>
          <p:cNvSpPr>
            <a:spLocks noGrp="1"/>
          </p:cNvSpPr>
          <p:nvPr>
            <p:ph type="body" idx="10"/>
          </p:nvPr>
        </p:nvSpPr>
        <p:spPr/>
        <p:txBody>
          <a:bodyPr>
            <a:normAutofit fontScale="70000" lnSpcReduction="20000"/>
          </a:bodyPr>
          <a:lstStyle/>
          <a:p>
            <a:pPr>
              <a:lnSpc>
                <a:spcPct val="100000"/>
              </a:lnSpc>
              <a:spcBef>
                <a:spcPts val="0"/>
              </a:spcBef>
            </a:pPr>
            <a:r>
              <a:rPr lang="en-US" dirty="0"/>
              <a:t>Data from 2017 - 2021</a:t>
            </a:r>
          </a:p>
          <a:p>
            <a:pPr>
              <a:lnSpc>
                <a:spcPct val="100000"/>
              </a:lnSpc>
              <a:spcBef>
                <a:spcPts val="0"/>
              </a:spcBef>
            </a:pPr>
            <a:r>
              <a:rPr lang="en-US" dirty="0"/>
              <a:t>Cai, Christopher et al. JAMA </a:t>
            </a:r>
            <a:r>
              <a:rPr lang="en-US" dirty="0" err="1"/>
              <a:t>Netw</a:t>
            </a:r>
            <a:r>
              <a:rPr lang="en-US" dirty="0"/>
              <a:t> Open. 2025;8(1):e2454699. </a:t>
            </a:r>
            <a:r>
              <a:rPr lang="en-US" dirty="0" err="1"/>
              <a:t>doi</a:t>
            </a:r>
            <a:r>
              <a:rPr lang="en-US" dirty="0"/>
              <a:t>: 10.1001/jamanetworkopen.2024.54699</a:t>
            </a:r>
          </a:p>
          <a:p>
            <a:pPr>
              <a:lnSpc>
                <a:spcPct val="100000"/>
              </a:lnSpc>
              <a:spcBef>
                <a:spcPts val="0"/>
              </a:spcBef>
            </a:pPr>
            <a:r>
              <a:rPr lang="en-US" dirty="0"/>
              <a:t>https://</a:t>
            </a:r>
            <a:r>
              <a:rPr lang="en-US" dirty="0" err="1"/>
              <a:t>jamanetwork.com</a:t>
            </a:r>
            <a:r>
              <a:rPr lang="en-US" dirty="0"/>
              <a:t>/journals/</a:t>
            </a:r>
            <a:r>
              <a:rPr lang="en-US" dirty="0" err="1"/>
              <a:t>jamanetworkopen</a:t>
            </a:r>
            <a:r>
              <a:rPr lang="en-US" dirty="0"/>
              <a:t>/</a:t>
            </a:r>
            <a:r>
              <a:rPr lang="en-US" dirty="0" err="1"/>
              <a:t>fullarticle</a:t>
            </a:r>
            <a:r>
              <a:rPr lang="en-US" dirty="0"/>
              <a:t>/2829183</a:t>
            </a:r>
          </a:p>
          <a:p>
            <a:pPr>
              <a:lnSpc>
                <a:spcPct val="120000"/>
              </a:lnSpc>
              <a:spcBef>
                <a:spcPts val="0"/>
              </a:spcBef>
            </a:pPr>
            <a:r>
              <a:rPr lang="en-US" dirty="0"/>
              <a:t>2021 Dollars. Data from: Simon L, Cai C. Dental Use and Spending in Medicare Advantage and Traditional Medicare, 2010-2021. JAMA </a:t>
            </a:r>
            <a:r>
              <a:rPr lang="en-US" dirty="0" err="1"/>
              <a:t>Netw</a:t>
            </a:r>
            <a:r>
              <a:rPr lang="en-US" dirty="0"/>
              <a:t> Open 2024;7(2):e240401.</a:t>
            </a:r>
          </a:p>
          <a:p>
            <a:pPr>
              <a:lnSpc>
                <a:spcPct val="120000"/>
              </a:lnSpc>
              <a:spcBef>
                <a:spcPts val="0"/>
              </a:spcBef>
            </a:pPr>
            <a:r>
              <a:rPr lang="en-US" dirty="0"/>
              <a:t>https://</a:t>
            </a:r>
            <a:r>
              <a:rPr lang="en-US" dirty="0" err="1"/>
              <a:t>www.ehealthinsurance.com</a:t>
            </a:r>
            <a:r>
              <a:rPr lang="en-US" dirty="0"/>
              <a:t>/</a:t>
            </a:r>
            <a:r>
              <a:rPr lang="en-US" dirty="0" err="1"/>
              <a:t>medicare</a:t>
            </a:r>
            <a:r>
              <a:rPr lang="en-US" dirty="0"/>
              <a:t>/coverage/do-</a:t>
            </a:r>
            <a:r>
              <a:rPr lang="en-US" dirty="0" err="1"/>
              <a:t>medicare</a:t>
            </a:r>
            <a:r>
              <a:rPr lang="en-US" dirty="0"/>
              <a:t>-advantage-plans-cover-dental-services/</a:t>
            </a:r>
          </a:p>
          <a:p>
            <a:pPr>
              <a:lnSpc>
                <a:spcPct val="120000"/>
              </a:lnSpc>
              <a:spcBef>
                <a:spcPts val="0"/>
              </a:spcBef>
            </a:pPr>
            <a:r>
              <a:rPr lang="en-US" dirty="0"/>
              <a:t>https://</a:t>
            </a:r>
            <a:r>
              <a:rPr lang="en-US" dirty="0" err="1"/>
              <a:t>www.healthscape.com</a:t>
            </a:r>
            <a:r>
              <a:rPr lang="en-US" dirty="0"/>
              <a:t>/insights/ma-dental-benefit-compare-tool-2024-insights/</a:t>
            </a:r>
          </a:p>
        </p:txBody>
      </p:sp>
      <p:sp>
        <p:nvSpPr>
          <p:cNvPr id="7" name="Rectangle 6">
            <a:extLst>
              <a:ext uri="{FF2B5EF4-FFF2-40B4-BE49-F238E27FC236}">
                <a16:creationId xmlns:a16="http://schemas.microsoft.com/office/drawing/2014/main" id="{64D5F5CF-908C-3C1D-0E1D-5FB8CA08B55D}"/>
              </a:ext>
            </a:extLst>
          </p:cNvPr>
          <p:cNvSpPr>
            <a:spLocks noChangeAspect="1"/>
          </p:cNvSpPr>
          <p:nvPr/>
        </p:nvSpPr>
        <p:spPr>
          <a:xfrm>
            <a:off x="772069" y="3438936"/>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20C8B17-7ADA-07FA-2E8B-68BB86404A9C}"/>
              </a:ext>
            </a:extLst>
          </p:cNvPr>
          <p:cNvSpPr>
            <a:spLocks noChangeAspect="1"/>
          </p:cNvSpPr>
          <p:nvPr/>
        </p:nvSpPr>
        <p:spPr>
          <a:xfrm>
            <a:off x="772069" y="4149585"/>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81A7A0-BED9-A52E-595C-CCB62F84E332}"/>
              </a:ext>
            </a:extLst>
          </p:cNvPr>
          <p:cNvSpPr/>
          <p:nvPr/>
        </p:nvSpPr>
        <p:spPr>
          <a:xfrm>
            <a:off x="8144634" y="3455903"/>
            <a:ext cx="1420335" cy="914400"/>
          </a:xfrm>
          <a:prstGeom prst="rect">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MA Value:</a:t>
            </a:r>
          </a:p>
          <a:p>
            <a:pPr algn="ctr"/>
            <a:r>
              <a:rPr lang="en-US" sz="2800" b="1" dirty="0">
                <a:effectLst>
                  <a:outerShdw blurRad="50800" dist="38100" dir="2700000" algn="tl" rotWithShape="0">
                    <a:prstClr val="black">
                      <a:alpha val="40000"/>
                    </a:prstClr>
                  </a:outerShdw>
                </a:effectLst>
              </a:rPr>
              <a:t>$20</a:t>
            </a:r>
          </a:p>
        </p:txBody>
      </p:sp>
      <p:sp>
        <p:nvSpPr>
          <p:cNvPr id="10" name="Rectangle 9">
            <a:extLst>
              <a:ext uri="{FF2B5EF4-FFF2-40B4-BE49-F238E27FC236}">
                <a16:creationId xmlns:a16="http://schemas.microsoft.com/office/drawing/2014/main" id="{7A26DF3A-C6A6-2655-B84F-1169F6EE34D0}"/>
              </a:ext>
            </a:extLst>
          </p:cNvPr>
          <p:cNvSpPr/>
          <p:nvPr/>
        </p:nvSpPr>
        <p:spPr>
          <a:xfrm>
            <a:off x="3933112" y="3455903"/>
            <a:ext cx="1420335" cy="914400"/>
          </a:xfrm>
          <a:prstGeom prst="rect">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MA Value:</a:t>
            </a:r>
          </a:p>
          <a:p>
            <a:pPr algn="ctr"/>
            <a:r>
              <a:rPr lang="en-US" sz="2800" b="1" dirty="0">
                <a:effectLst>
                  <a:outerShdw blurRad="50800" dist="38100" dir="2700000" algn="tl" rotWithShape="0">
                    <a:prstClr val="black">
                      <a:alpha val="40000"/>
                    </a:prstClr>
                  </a:outerShdw>
                </a:effectLst>
              </a:rPr>
              <a:t>$23</a:t>
            </a:r>
          </a:p>
        </p:txBody>
      </p:sp>
      <p:sp>
        <p:nvSpPr>
          <p:cNvPr id="12" name="TextBox 11">
            <a:extLst>
              <a:ext uri="{FF2B5EF4-FFF2-40B4-BE49-F238E27FC236}">
                <a16:creationId xmlns:a16="http://schemas.microsoft.com/office/drawing/2014/main" id="{DA3B32BF-B8AE-8909-ADD2-B03354D6A4B1}"/>
              </a:ext>
            </a:extLst>
          </p:cNvPr>
          <p:cNvSpPr txBox="1"/>
          <p:nvPr/>
        </p:nvSpPr>
        <p:spPr>
          <a:xfrm>
            <a:off x="98829" y="2182685"/>
            <a:ext cx="2552281" cy="1015663"/>
          </a:xfrm>
          <a:prstGeom prst="rect">
            <a:avLst/>
          </a:prstGeom>
          <a:noFill/>
        </p:spPr>
        <p:txBody>
          <a:bodyPr wrap="square" rtlCol="0">
            <a:spAutoFit/>
          </a:bodyPr>
          <a:lstStyle/>
          <a:p>
            <a:pPr algn="ctr"/>
            <a:r>
              <a:rPr lang="en-US" sz="2000" dirty="0">
                <a:solidFill>
                  <a:schemeClr val="bg1"/>
                </a:solidFill>
              </a:rPr>
              <a:t>Actual </a:t>
            </a:r>
          </a:p>
          <a:p>
            <a:pPr algn="ctr"/>
            <a:r>
              <a:rPr lang="en-US" sz="2000" dirty="0">
                <a:solidFill>
                  <a:schemeClr val="bg1"/>
                </a:solidFill>
              </a:rPr>
              <a:t>Out-of-pocket </a:t>
            </a:r>
          </a:p>
          <a:p>
            <a:pPr algn="ctr"/>
            <a:r>
              <a:rPr lang="en-US" sz="2000" dirty="0">
                <a:solidFill>
                  <a:schemeClr val="bg1"/>
                </a:solidFill>
              </a:rPr>
              <a:t>spend (average)</a:t>
            </a:r>
          </a:p>
        </p:txBody>
      </p:sp>
      <p:sp useBgFill="1">
        <p:nvSpPr>
          <p:cNvPr id="13" name="Rectangle 12">
            <a:extLst>
              <a:ext uri="{FF2B5EF4-FFF2-40B4-BE49-F238E27FC236}">
                <a16:creationId xmlns:a16="http://schemas.microsoft.com/office/drawing/2014/main" id="{84EA4069-AB41-B7FC-4BB2-C8D9ADAA3BC3}"/>
              </a:ext>
            </a:extLst>
          </p:cNvPr>
          <p:cNvSpPr/>
          <p:nvPr/>
        </p:nvSpPr>
        <p:spPr>
          <a:xfrm>
            <a:off x="6838555" y="1574932"/>
            <a:ext cx="5044552" cy="44305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C9C53D92-7597-FFB2-F6B1-FF2CE7364985}"/>
              </a:ext>
            </a:extLst>
          </p:cNvPr>
          <p:cNvSpPr/>
          <p:nvPr/>
        </p:nvSpPr>
        <p:spPr>
          <a:xfrm>
            <a:off x="6412063" y="1906555"/>
            <a:ext cx="5214696" cy="575562"/>
          </a:xfrm>
          <a:custGeom>
            <a:avLst/>
            <a:gdLst>
              <a:gd name="connsiteX0" fmla="*/ 0 w 5257800"/>
              <a:gd name="connsiteY0" fmla="*/ 0 h 720000"/>
              <a:gd name="connsiteX1" fmla="*/ 5257800 w 5257800"/>
              <a:gd name="connsiteY1" fmla="*/ 0 h 720000"/>
              <a:gd name="connsiteX2" fmla="*/ 5257800 w 5257800"/>
              <a:gd name="connsiteY2" fmla="*/ 720000 h 720000"/>
              <a:gd name="connsiteX3" fmla="*/ 0 w 5257800"/>
              <a:gd name="connsiteY3" fmla="*/ 720000 h 720000"/>
              <a:gd name="connsiteX4" fmla="*/ 0 w 52578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720000">
                <a:moveTo>
                  <a:pt x="0" y="0"/>
                </a:moveTo>
                <a:lnTo>
                  <a:pt x="5257800" y="0"/>
                </a:lnTo>
                <a:lnTo>
                  <a:pt x="5257800" y="720000"/>
                </a:lnTo>
                <a:lnTo>
                  <a:pt x="0" y="720000"/>
                </a:lnTo>
                <a:lnTo>
                  <a:pt x="0" y="0"/>
                </a:lnTo>
                <a:close/>
              </a:path>
            </a:pathLst>
          </a:custGeom>
          <a:solidFill>
            <a:schemeClr val="accent2">
              <a:lumMod val="75000"/>
            </a:schemeClr>
          </a:solidFill>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50800" dist="38100" dir="2700000" algn="tl" rotWithShape="0">
                    <a:prstClr val="black">
                      <a:alpha val="40000"/>
                    </a:prstClr>
                  </a:outerShdw>
                </a:effectLst>
              </a:rPr>
              <a:t>MA dental benefit concerns</a:t>
            </a:r>
          </a:p>
        </p:txBody>
      </p:sp>
      <p:sp>
        <p:nvSpPr>
          <p:cNvPr id="6" name="Freeform 5">
            <a:extLst>
              <a:ext uri="{FF2B5EF4-FFF2-40B4-BE49-F238E27FC236}">
                <a16:creationId xmlns:a16="http://schemas.microsoft.com/office/drawing/2014/main" id="{93D2A2AB-780D-488C-42D3-EB680F391EF1}"/>
              </a:ext>
            </a:extLst>
          </p:cNvPr>
          <p:cNvSpPr/>
          <p:nvPr/>
        </p:nvSpPr>
        <p:spPr>
          <a:xfrm>
            <a:off x="6412063" y="2489166"/>
            <a:ext cx="5214696" cy="3038087"/>
          </a:xfrm>
          <a:custGeom>
            <a:avLst/>
            <a:gdLst>
              <a:gd name="connsiteX0" fmla="*/ 0 w 5257800"/>
              <a:gd name="connsiteY0" fmla="*/ 0 h 3225375"/>
              <a:gd name="connsiteX1" fmla="*/ 5257800 w 5257800"/>
              <a:gd name="connsiteY1" fmla="*/ 0 h 3225375"/>
              <a:gd name="connsiteX2" fmla="*/ 5257800 w 5257800"/>
              <a:gd name="connsiteY2" fmla="*/ 3225375 h 3225375"/>
              <a:gd name="connsiteX3" fmla="*/ 0 w 5257800"/>
              <a:gd name="connsiteY3" fmla="*/ 3225375 h 3225375"/>
              <a:gd name="connsiteX4" fmla="*/ 0 w 5257800"/>
              <a:gd name="connsiteY4" fmla="*/ 0 h 322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225375">
                <a:moveTo>
                  <a:pt x="0" y="0"/>
                </a:moveTo>
                <a:lnTo>
                  <a:pt x="5257800" y="0"/>
                </a:lnTo>
                <a:lnTo>
                  <a:pt x="5257800" y="3225375"/>
                </a:lnTo>
                <a:lnTo>
                  <a:pt x="0" y="3225375"/>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kern="1200" dirty="0"/>
              <a:t>Limited networks; most pay out-of-pocket for care outside of network</a:t>
            </a:r>
          </a:p>
          <a:p>
            <a:pPr marL="228600" lvl="1" indent="-228600" algn="l" defTabSz="889000">
              <a:lnSpc>
                <a:spcPct val="100000"/>
              </a:lnSpc>
              <a:spcBef>
                <a:spcPct val="0"/>
              </a:spcBef>
              <a:spcAft>
                <a:spcPts val="1200"/>
              </a:spcAft>
              <a:buChar char="•"/>
            </a:pPr>
            <a:r>
              <a:rPr lang="en-US" sz="2000" kern="1200" dirty="0"/>
              <a:t>Benefit usually stops at $1,000 per year</a:t>
            </a:r>
          </a:p>
          <a:p>
            <a:pPr marL="228600" lvl="1" indent="-228600" defTabSz="889000">
              <a:spcBef>
                <a:spcPct val="0"/>
              </a:spcBef>
              <a:spcAft>
                <a:spcPts val="1200"/>
              </a:spcAft>
              <a:buChar char="•"/>
            </a:pPr>
            <a:r>
              <a:rPr lang="en-US" sz="2000" kern="1200" dirty="0"/>
              <a:t>50% coinsurance </a:t>
            </a:r>
            <a:r>
              <a:rPr lang="en-US" sz="2000" dirty="0"/>
              <a:t>common after </a:t>
            </a:r>
            <a:r>
              <a:rPr lang="en-US" sz="2000" kern="1200" dirty="0"/>
              <a:t>preventive care</a:t>
            </a:r>
          </a:p>
          <a:p>
            <a:pPr marL="228600" lvl="1" indent="-228600" algn="l" defTabSz="889000">
              <a:lnSpc>
                <a:spcPct val="100000"/>
              </a:lnSpc>
              <a:spcBef>
                <a:spcPct val="0"/>
              </a:spcBef>
              <a:spcAft>
                <a:spcPts val="1200"/>
              </a:spcAft>
              <a:buChar char="•"/>
            </a:pPr>
            <a:r>
              <a:rPr lang="en-US" sz="2000" dirty="0"/>
              <a:t>Specific procedures may have exclusions or w</a:t>
            </a:r>
            <a:r>
              <a:rPr lang="en-US" sz="2000" kern="1200" dirty="0"/>
              <a:t>aiting periods, dependin</a:t>
            </a:r>
            <a:r>
              <a:rPr lang="en-US" sz="2000" dirty="0"/>
              <a:t>g </a:t>
            </a:r>
            <a:r>
              <a:rPr lang="en-US" sz="2000" kern="1200" dirty="0"/>
              <a:t>on insurer</a:t>
            </a:r>
          </a:p>
        </p:txBody>
      </p:sp>
      <p:sp>
        <p:nvSpPr>
          <p:cNvPr id="2" name="Title 1">
            <a:extLst>
              <a:ext uri="{FF2B5EF4-FFF2-40B4-BE49-F238E27FC236}">
                <a16:creationId xmlns:a16="http://schemas.microsoft.com/office/drawing/2014/main" id="{A9011DF7-5046-90EC-6426-99954EA58F38}"/>
              </a:ext>
            </a:extLst>
          </p:cNvPr>
          <p:cNvSpPr>
            <a:spLocks noGrp="1"/>
          </p:cNvSpPr>
          <p:nvPr>
            <p:ph type="title"/>
          </p:nvPr>
        </p:nvSpPr>
        <p:spPr/>
        <p:txBody>
          <a:bodyPr/>
          <a:lstStyle/>
          <a:p>
            <a:r>
              <a:rPr lang="en-US" sz="2800" dirty="0"/>
              <a:t>MA also lures people in with supplemental benefits </a:t>
            </a:r>
            <a:br>
              <a:rPr lang="en-US" sz="3200" dirty="0"/>
            </a:br>
            <a:r>
              <a:rPr lang="en-US" dirty="0"/>
              <a:t>That Are Often Not What They Seem</a:t>
            </a:r>
            <a:endParaRPr lang="en-US" sz="3600" dirty="0"/>
          </a:p>
        </p:txBody>
      </p:sp>
    </p:spTree>
    <p:extLst>
      <p:ext uri="{BB962C8B-B14F-4D97-AF65-F5344CB8AC3E}">
        <p14:creationId xmlns:p14="http://schemas.microsoft.com/office/powerpoint/2010/main" val="6346366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fade">
                                      <p:cBhvr>
                                        <p:cTn id="20" dur="500"/>
                                        <p:tgtEl>
                                          <p:spTgt spid="6">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xEl>
                                              <p:pRg st="0" end="0"/>
                                            </p:txEl>
                                          </p:spTgt>
                                        </p:tgtEl>
                                      </p:cBhvr>
                                    </p:animEffect>
                                    <p:set>
                                      <p:cBhvr>
                                        <p:cTn id="46" dur="1" fill="hold">
                                          <p:stCondLst>
                                            <p:cond delay="499"/>
                                          </p:stCondLst>
                                        </p:cTn>
                                        <p:tgtEl>
                                          <p:spTgt spid="6">
                                            <p:txEl>
                                              <p:pRg st="0" end="0"/>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
                                            <p:txEl>
                                              <p:pRg st="1" end="1"/>
                                            </p:txEl>
                                          </p:spTgt>
                                        </p:tgtEl>
                                      </p:cBhvr>
                                    </p:animEffect>
                                    <p:set>
                                      <p:cBhvr>
                                        <p:cTn id="49" dur="1" fill="hold">
                                          <p:stCondLst>
                                            <p:cond delay="499"/>
                                          </p:stCondLst>
                                        </p:cTn>
                                        <p:tgtEl>
                                          <p:spTgt spid="6">
                                            <p:txEl>
                                              <p:pRg st="1" end="1"/>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xEl>
                                              <p:pRg st="2" end="2"/>
                                            </p:txEl>
                                          </p:spTgt>
                                        </p:tgtEl>
                                      </p:cBhvr>
                                    </p:animEffect>
                                    <p:set>
                                      <p:cBhvr>
                                        <p:cTn id="52" dur="1" fill="hold">
                                          <p:stCondLst>
                                            <p:cond delay="499"/>
                                          </p:stCondLst>
                                        </p:cTn>
                                        <p:tgtEl>
                                          <p:spTgt spid="6">
                                            <p:txEl>
                                              <p:pRg st="2" end="2"/>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xEl>
                                              <p:pRg st="3" end="3"/>
                                            </p:txEl>
                                          </p:spTgt>
                                        </p:tgtEl>
                                      </p:cBhvr>
                                    </p:animEffect>
                                    <p:set>
                                      <p:cBhvr>
                                        <p:cTn id="55" dur="1" fill="hold">
                                          <p:stCondLst>
                                            <p:cond delay="499"/>
                                          </p:stCondLst>
                                        </p:cTn>
                                        <p:tgtEl>
                                          <p:spTgt spid="6">
                                            <p:txEl>
                                              <p:pRg st="3" end="3"/>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6">
                                            <p:bg/>
                                          </p:spTgt>
                                        </p:tgtEl>
                                      </p:cBhvr>
                                    </p:animEffect>
                                    <p:set>
                                      <p:cBhvr>
                                        <p:cTn id="58" dur="1" fill="hold">
                                          <p:stCondLst>
                                            <p:cond delay="499"/>
                                          </p:stCondLst>
                                        </p:cTn>
                                        <p:tgtEl>
                                          <p:spTgt spid="6">
                                            <p:bg/>
                                          </p:spTgt>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grpId="0" nodeType="after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par>
                          <p:cTn id="63" fill="hold">
                            <p:stCondLst>
                              <p:cond delay="1000"/>
                            </p:stCondLst>
                            <p:childTnLst>
                              <p:par>
                                <p:cTn id="64" presetID="10" presetClass="entr" presetSubtype="0" fill="hold" grpId="0" nodeType="afterEffect">
                                  <p:stCondLst>
                                    <p:cond delay="500"/>
                                  </p:stCondLst>
                                  <p:childTnLst>
                                    <p:set>
                                      <p:cBhvr>
                                        <p:cTn id="65"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66" dur="500"/>
                                        <p:tgtEl>
                                          <p:spTgt spid="5">
                                            <p:graphicEl>
                                              <a:chart seriesIdx="-4" categoryIdx="1" bldStep="category"/>
                                            </p:graphicEl>
                                          </p:spTgt>
                                        </p:tgtEl>
                                      </p:cBhvr>
                                    </p:animEffect>
                                  </p:childTnLst>
                                </p:cTn>
                              </p:par>
                            </p:childTnLst>
                          </p:cTn>
                        </p:par>
                        <p:par>
                          <p:cTn id="67" fill="hold">
                            <p:stCondLst>
                              <p:cond delay="2000"/>
                            </p:stCondLst>
                            <p:childTnLst>
                              <p:par>
                                <p:cTn id="68" presetID="10" presetClass="entr" presetSubtype="0" fill="hold" grpId="0" nodeType="afterEffect">
                                  <p:stCondLst>
                                    <p:cond delay="50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9" grpId="0" animBg="1"/>
      <p:bldP spid="10" grpId="0" animBg="1"/>
      <p:bldP spid="13" grpId="0" animBg="1"/>
      <p:bldP spid="3" grpId="0" animBg="1"/>
      <p:bldP spid="3" grpId="1" animBg="1"/>
      <p:bldP spid="6" grpId="0" uiExpand="1" build="p" animBg="1"/>
      <p:bldP spid="6" grpI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FD9EE-25A5-355A-C7DD-AA4DF5A7F7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263DD2-E04D-E725-6749-87F0A11AA213}"/>
              </a:ext>
            </a:extLst>
          </p:cNvPr>
          <p:cNvSpPr>
            <a:spLocks noGrp="1"/>
          </p:cNvSpPr>
          <p:nvPr>
            <p:ph type="title"/>
          </p:nvPr>
        </p:nvSpPr>
        <p:spPr>
          <a:xfrm>
            <a:off x="838199" y="365125"/>
            <a:ext cx="10756573" cy="1325563"/>
          </a:xfrm>
        </p:spPr>
        <p:txBody>
          <a:bodyPr>
            <a:normAutofit/>
          </a:bodyPr>
          <a:lstStyle/>
          <a:p>
            <a:r>
              <a:rPr lang="en-US" sz="2700" dirty="0"/>
              <a:t>Finding #3: </a:t>
            </a:r>
            <a:br>
              <a:rPr lang="en-US" dirty="0"/>
            </a:br>
            <a:r>
              <a:rPr lang="en-US" dirty="0"/>
              <a:t>MA Upcoding Distorts Their “Evidence”</a:t>
            </a:r>
          </a:p>
        </p:txBody>
      </p:sp>
      <p:sp>
        <p:nvSpPr>
          <p:cNvPr id="6" name="Text Placeholder 5">
            <a:extLst>
              <a:ext uri="{FF2B5EF4-FFF2-40B4-BE49-F238E27FC236}">
                <a16:creationId xmlns:a16="http://schemas.microsoft.com/office/drawing/2014/main" id="{AF583F70-CF34-A9ED-C164-44CBBB81AA13}"/>
              </a:ext>
            </a:extLst>
          </p:cNvPr>
          <p:cNvSpPr>
            <a:spLocks noGrp="1"/>
          </p:cNvSpPr>
          <p:nvPr>
            <p:ph type="body" idx="10"/>
          </p:nvPr>
        </p:nvSpPr>
        <p:spPr/>
        <p:txBody>
          <a:bodyPr/>
          <a:lstStyle/>
          <a:p>
            <a:endParaRPr lang="en-US"/>
          </a:p>
        </p:txBody>
      </p:sp>
      <p:sp>
        <p:nvSpPr>
          <p:cNvPr id="15" name="Freeform 14">
            <a:extLst>
              <a:ext uri="{FF2B5EF4-FFF2-40B4-BE49-F238E27FC236}">
                <a16:creationId xmlns:a16="http://schemas.microsoft.com/office/drawing/2014/main" id="{AC24BBB6-532F-5719-69DB-A5FA5DEC6975}"/>
              </a:ext>
            </a:extLst>
          </p:cNvPr>
          <p:cNvSpPr/>
          <p:nvPr/>
        </p:nvSpPr>
        <p:spPr>
          <a:xfrm>
            <a:off x="795228" y="1690688"/>
            <a:ext cx="8481235" cy="869542"/>
          </a:xfrm>
          <a:custGeom>
            <a:avLst/>
            <a:gdLst>
              <a:gd name="connsiteX0" fmla="*/ 0 w 8481235"/>
              <a:gd name="connsiteY0" fmla="*/ 86954 h 869542"/>
              <a:gd name="connsiteX1" fmla="*/ 86954 w 8481235"/>
              <a:gd name="connsiteY1" fmla="*/ 0 h 869542"/>
              <a:gd name="connsiteX2" fmla="*/ 8394281 w 8481235"/>
              <a:gd name="connsiteY2" fmla="*/ 0 h 869542"/>
              <a:gd name="connsiteX3" fmla="*/ 8481235 w 8481235"/>
              <a:gd name="connsiteY3" fmla="*/ 86954 h 869542"/>
              <a:gd name="connsiteX4" fmla="*/ 8481235 w 8481235"/>
              <a:gd name="connsiteY4" fmla="*/ 782588 h 869542"/>
              <a:gd name="connsiteX5" fmla="*/ 8394281 w 8481235"/>
              <a:gd name="connsiteY5" fmla="*/ 869542 h 869542"/>
              <a:gd name="connsiteX6" fmla="*/ 86954 w 8481235"/>
              <a:gd name="connsiteY6" fmla="*/ 869542 h 869542"/>
              <a:gd name="connsiteX7" fmla="*/ 0 w 8481235"/>
              <a:gd name="connsiteY7" fmla="*/ 782588 h 869542"/>
              <a:gd name="connsiteX8" fmla="*/ 0 w 8481235"/>
              <a:gd name="connsiteY8" fmla="*/ 86954 h 8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1235" h="869542">
                <a:moveTo>
                  <a:pt x="0" y="86954"/>
                </a:moveTo>
                <a:cubicBezTo>
                  <a:pt x="0" y="38931"/>
                  <a:pt x="38931" y="0"/>
                  <a:pt x="86954" y="0"/>
                </a:cubicBezTo>
                <a:lnTo>
                  <a:pt x="8394281" y="0"/>
                </a:lnTo>
                <a:cubicBezTo>
                  <a:pt x="8442304" y="0"/>
                  <a:pt x="8481235" y="38931"/>
                  <a:pt x="8481235" y="86954"/>
                </a:cubicBezTo>
                <a:lnTo>
                  <a:pt x="8481235" y="782588"/>
                </a:lnTo>
                <a:cubicBezTo>
                  <a:pt x="8481235" y="830611"/>
                  <a:pt x="8442304" y="869542"/>
                  <a:pt x="8394281" y="869542"/>
                </a:cubicBezTo>
                <a:lnTo>
                  <a:pt x="86954" y="869542"/>
                </a:lnTo>
                <a:cubicBezTo>
                  <a:pt x="38931" y="869542"/>
                  <a:pt x="0" y="830611"/>
                  <a:pt x="0" y="782588"/>
                </a:cubicBezTo>
                <a:lnTo>
                  <a:pt x="0" y="86954"/>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8" tIns="109288" rIns="986313" bIns="109288" numCol="1" spcCol="1270" anchor="ctr" anchorCtr="0">
            <a:noAutofit/>
          </a:bodyPr>
          <a:lstStyle/>
          <a:p>
            <a:pPr marL="0" lvl="0" indent="0" algn="l" defTabSz="977900">
              <a:lnSpc>
                <a:spcPct val="100000"/>
              </a:lnSpc>
              <a:spcBef>
                <a:spcPct val="0"/>
              </a:spcBef>
              <a:spcAft>
                <a:spcPts val="0"/>
              </a:spcAft>
              <a:buNone/>
            </a:pPr>
            <a:r>
              <a:rPr lang="en-US" sz="2200" b="0" i="0" kern="1200" baseline="0" dirty="0">
                <a:effectLst>
                  <a:outerShdw blurRad="50800" dist="38100" dir="2700000" algn="tl" rotWithShape="0">
                    <a:prstClr val="black">
                      <a:alpha val="40000"/>
                    </a:prstClr>
                  </a:outerShdw>
                </a:effectLst>
              </a:rPr>
              <a:t>Most Members of Congress are aware that </a:t>
            </a:r>
          </a:p>
          <a:p>
            <a:pPr marL="0" lvl="0" indent="0" algn="l" defTabSz="977900">
              <a:lnSpc>
                <a:spcPct val="100000"/>
              </a:lnSpc>
              <a:spcBef>
                <a:spcPct val="0"/>
              </a:spcBef>
              <a:spcAft>
                <a:spcPts val="0"/>
              </a:spcAft>
              <a:buNone/>
            </a:pPr>
            <a:r>
              <a:rPr lang="en-US" sz="2200" b="0" i="0" kern="1200" baseline="0" dirty="0">
                <a:effectLst>
                  <a:outerShdw blurRad="50800" dist="38100" dir="2700000" algn="tl" rotWithShape="0">
                    <a:prstClr val="black">
                      <a:alpha val="40000"/>
                    </a:prstClr>
                  </a:outerShdw>
                </a:effectLst>
              </a:rPr>
              <a:t>MA </a:t>
            </a:r>
            <a:r>
              <a:rPr lang="en-US" sz="2200" b="1" i="0" kern="1200" baseline="0" dirty="0">
                <a:solidFill>
                  <a:srgbClr val="FFFF00"/>
                </a:solidFill>
                <a:effectLst>
                  <a:outerShdw blurRad="50800" dist="38100" dir="2700000" algn="tl" rotWithShape="0">
                    <a:prstClr val="black">
                      <a:alpha val="40000"/>
                    </a:prstClr>
                  </a:outerShdw>
                </a:effectLst>
              </a:rPr>
              <a:t>upcoding drives billions of dollars </a:t>
            </a:r>
            <a:r>
              <a:rPr lang="en-US" sz="2200" b="0" i="0" kern="1200" baseline="0" dirty="0">
                <a:effectLst>
                  <a:outerShdw blurRad="50800" dist="38100" dir="2700000" algn="tl" rotWithShape="0">
                    <a:prstClr val="black">
                      <a:alpha val="40000"/>
                    </a:prstClr>
                  </a:outerShdw>
                </a:effectLst>
              </a:rPr>
              <a:t>in overpayments.</a:t>
            </a:r>
            <a:endParaRPr lang="en-US" sz="2200" kern="1200" dirty="0">
              <a:effectLst>
                <a:outerShdw blurRad="50800" dist="38100" dir="2700000" algn="tl" rotWithShape="0">
                  <a:prstClr val="black">
                    <a:alpha val="40000"/>
                  </a:prstClr>
                </a:outerShdw>
              </a:effectLst>
            </a:endParaRPr>
          </a:p>
        </p:txBody>
      </p:sp>
      <p:sp>
        <p:nvSpPr>
          <p:cNvPr id="16" name="Freeform 15">
            <a:extLst>
              <a:ext uri="{FF2B5EF4-FFF2-40B4-BE49-F238E27FC236}">
                <a16:creationId xmlns:a16="http://schemas.microsoft.com/office/drawing/2014/main" id="{8FDE71E5-85DC-8968-52A0-6EBC4E7CB0D4}"/>
              </a:ext>
            </a:extLst>
          </p:cNvPr>
          <p:cNvSpPr/>
          <p:nvPr/>
        </p:nvSpPr>
        <p:spPr>
          <a:xfrm>
            <a:off x="1505531" y="2718329"/>
            <a:ext cx="8481235" cy="869542"/>
          </a:xfrm>
          <a:custGeom>
            <a:avLst/>
            <a:gdLst>
              <a:gd name="connsiteX0" fmla="*/ 0 w 8481235"/>
              <a:gd name="connsiteY0" fmla="*/ 86954 h 869542"/>
              <a:gd name="connsiteX1" fmla="*/ 86954 w 8481235"/>
              <a:gd name="connsiteY1" fmla="*/ 0 h 869542"/>
              <a:gd name="connsiteX2" fmla="*/ 8394281 w 8481235"/>
              <a:gd name="connsiteY2" fmla="*/ 0 h 869542"/>
              <a:gd name="connsiteX3" fmla="*/ 8481235 w 8481235"/>
              <a:gd name="connsiteY3" fmla="*/ 86954 h 869542"/>
              <a:gd name="connsiteX4" fmla="*/ 8481235 w 8481235"/>
              <a:gd name="connsiteY4" fmla="*/ 782588 h 869542"/>
              <a:gd name="connsiteX5" fmla="*/ 8394281 w 8481235"/>
              <a:gd name="connsiteY5" fmla="*/ 869542 h 869542"/>
              <a:gd name="connsiteX6" fmla="*/ 86954 w 8481235"/>
              <a:gd name="connsiteY6" fmla="*/ 869542 h 869542"/>
              <a:gd name="connsiteX7" fmla="*/ 0 w 8481235"/>
              <a:gd name="connsiteY7" fmla="*/ 782588 h 869542"/>
              <a:gd name="connsiteX8" fmla="*/ 0 w 8481235"/>
              <a:gd name="connsiteY8" fmla="*/ 86954 h 8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1235" h="869542">
                <a:moveTo>
                  <a:pt x="0" y="86954"/>
                </a:moveTo>
                <a:cubicBezTo>
                  <a:pt x="0" y="38931"/>
                  <a:pt x="38931" y="0"/>
                  <a:pt x="86954" y="0"/>
                </a:cubicBezTo>
                <a:lnTo>
                  <a:pt x="8394281" y="0"/>
                </a:lnTo>
                <a:cubicBezTo>
                  <a:pt x="8442304" y="0"/>
                  <a:pt x="8481235" y="38931"/>
                  <a:pt x="8481235" y="86954"/>
                </a:cubicBezTo>
                <a:lnTo>
                  <a:pt x="8481235" y="782588"/>
                </a:lnTo>
                <a:cubicBezTo>
                  <a:pt x="8481235" y="830611"/>
                  <a:pt x="8442304" y="869542"/>
                  <a:pt x="8394281" y="869542"/>
                </a:cubicBezTo>
                <a:lnTo>
                  <a:pt x="86954" y="869542"/>
                </a:lnTo>
                <a:cubicBezTo>
                  <a:pt x="38931" y="869542"/>
                  <a:pt x="0" y="830611"/>
                  <a:pt x="0" y="782588"/>
                </a:cubicBezTo>
                <a:lnTo>
                  <a:pt x="0" y="86954"/>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8" tIns="109288" rIns="1300974" bIns="109288" numCol="1" spcCol="1270" anchor="ctr" anchorCtr="0">
            <a:noAutofit/>
          </a:bodyPr>
          <a:lstStyle/>
          <a:p>
            <a:pPr marL="0" lvl="0" indent="0" algn="l" defTabSz="977900">
              <a:lnSpc>
                <a:spcPct val="100000"/>
              </a:lnSpc>
              <a:spcBef>
                <a:spcPct val="0"/>
              </a:spcBef>
              <a:spcAft>
                <a:spcPts val="0"/>
              </a:spcAft>
              <a:buNone/>
            </a:pPr>
            <a:r>
              <a:rPr lang="en-US" sz="2200" b="0" i="0" kern="1200" baseline="0" dirty="0">
                <a:effectLst>
                  <a:outerShdw blurRad="50800" dist="38100" dir="2700000" algn="tl" rotWithShape="0">
                    <a:prstClr val="black">
                      <a:alpha val="40000"/>
                    </a:prstClr>
                  </a:outerShdw>
                </a:effectLst>
              </a:rPr>
              <a:t>PNHP’s review: Most MA industry research </a:t>
            </a:r>
          </a:p>
          <a:p>
            <a:pPr marL="0" lvl="0" indent="0" algn="l" defTabSz="977900">
              <a:lnSpc>
                <a:spcPct val="100000"/>
              </a:lnSpc>
              <a:spcBef>
                <a:spcPct val="0"/>
              </a:spcBef>
              <a:spcAft>
                <a:spcPts val="0"/>
              </a:spcAft>
              <a:buNone/>
            </a:pPr>
            <a:r>
              <a:rPr lang="en-US" sz="2200" b="1" i="0" kern="1200" baseline="0" dirty="0">
                <a:solidFill>
                  <a:srgbClr val="FFFF00"/>
                </a:solidFill>
                <a:effectLst>
                  <a:outerShdw blurRad="50800" dist="38100" dir="2700000" algn="tl" rotWithShape="0">
                    <a:prstClr val="black">
                      <a:alpha val="40000"/>
                    </a:prstClr>
                  </a:outerShdw>
                </a:effectLst>
              </a:rPr>
              <a:t>inadequately adjusts for upcoding </a:t>
            </a:r>
            <a:r>
              <a:rPr lang="en-US" sz="2200" b="0" i="0" kern="1200" baseline="0" dirty="0">
                <a:effectLst>
                  <a:outerShdw blurRad="50800" dist="38100" dir="2700000" algn="tl" rotWithShape="0">
                    <a:prstClr val="black">
                      <a:alpha val="40000"/>
                    </a:prstClr>
                  </a:outerShdw>
                </a:effectLst>
              </a:rPr>
              <a:t>(if at all).</a:t>
            </a:r>
            <a:endParaRPr lang="en-US" sz="2200" kern="1200" dirty="0">
              <a:effectLst>
                <a:outerShdw blurRad="50800" dist="38100" dir="2700000" algn="tl" rotWithShape="0">
                  <a:prstClr val="black">
                    <a:alpha val="40000"/>
                  </a:prstClr>
                </a:outerShdw>
              </a:effectLst>
            </a:endParaRPr>
          </a:p>
        </p:txBody>
      </p:sp>
      <p:sp>
        <p:nvSpPr>
          <p:cNvPr id="17" name="Freeform 16">
            <a:extLst>
              <a:ext uri="{FF2B5EF4-FFF2-40B4-BE49-F238E27FC236}">
                <a16:creationId xmlns:a16="http://schemas.microsoft.com/office/drawing/2014/main" id="{9D57F8E8-16A9-0322-F16E-C0DBF77B4A75}"/>
              </a:ext>
            </a:extLst>
          </p:cNvPr>
          <p:cNvSpPr/>
          <p:nvPr/>
        </p:nvSpPr>
        <p:spPr>
          <a:xfrm>
            <a:off x="2205233" y="3745970"/>
            <a:ext cx="8481235" cy="869542"/>
          </a:xfrm>
          <a:custGeom>
            <a:avLst/>
            <a:gdLst>
              <a:gd name="connsiteX0" fmla="*/ 0 w 8481235"/>
              <a:gd name="connsiteY0" fmla="*/ 86954 h 869542"/>
              <a:gd name="connsiteX1" fmla="*/ 86954 w 8481235"/>
              <a:gd name="connsiteY1" fmla="*/ 0 h 869542"/>
              <a:gd name="connsiteX2" fmla="*/ 8394281 w 8481235"/>
              <a:gd name="connsiteY2" fmla="*/ 0 h 869542"/>
              <a:gd name="connsiteX3" fmla="*/ 8481235 w 8481235"/>
              <a:gd name="connsiteY3" fmla="*/ 86954 h 869542"/>
              <a:gd name="connsiteX4" fmla="*/ 8481235 w 8481235"/>
              <a:gd name="connsiteY4" fmla="*/ 782588 h 869542"/>
              <a:gd name="connsiteX5" fmla="*/ 8394281 w 8481235"/>
              <a:gd name="connsiteY5" fmla="*/ 869542 h 869542"/>
              <a:gd name="connsiteX6" fmla="*/ 86954 w 8481235"/>
              <a:gd name="connsiteY6" fmla="*/ 869542 h 869542"/>
              <a:gd name="connsiteX7" fmla="*/ 0 w 8481235"/>
              <a:gd name="connsiteY7" fmla="*/ 782588 h 869542"/>
              <a:gd name="connsiteX8" fmla="*/ 0 w 8481235"/>
              <a:gd name="connsiteY8" fmla="*/ 86954 h 8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1235" h="869542">
                <a:moveTo>
                  <a:pt x="0" y="86954"/>
                </a:moveTo>
                <a:cubicBezTo>
                  <a:pt x="0" y="38931"/>
                  <a:pt x="38931" y="0"/>
                  <a:pt x="86954" y="0"/>
                </a:cubicBezTo>
                <a:lnTo>
                  <a:pt x="8394281" y="0"/>
                </a:lnTo>
                <a:cubicBezTo>
                  <a:pt x="8442304" y="0"/>
                  <a:pt x="8481235" y="38931"/>
                  <a:pt x="8481235" y="86954"/>
                </a:cubicBezTo>
                <a:lnTo>
                  <a:pt x="8481235" y="782588"/>
                </a:lnTo>
                <a:cubicBezTo>
                  <a:pt x="8481235" y="830611"/>
                  <a:pt x="8442304" y="869542"/>
                  <a:pt x="8394281" y="869542"/>
                </a:cubicBezTo>
                <a:lnTo>
                  <a:pt x="86954" y="869542"/>
                </a:lnTo>
                <a:cubicBezTo>
                  <a:pt x="38931" y="869542"/>
                  <a:pt x="0" y="830611"/>
                  <a:pt x="0" y="782588"/>
                </a:cubicBezTo>
                <a:lnTo>
                  <a:pt x="0" y="86954"/>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8" tIns="109288" rIns="1290373" bIns="109288" numCol="1" spcCol="1270" anchor="ctr" anchorCtr="0">
            <a:noAutofit/>
          </a:bodyPr>
          <a:lstStyle/>
          <a:p>
            <a:pPr marL="0" lvl="0" indent="0" algn="l" defTabSz="977900">
              <a:lnSpc>
                <a:spcPct val="100000"/>
              </a:lnSpc>
              <a:spcBef>
                <a:spcPct val="0"/>
              </a:spcBef>
              <a:spcAft>
                <a:spcPts val="0"/>
              </a:spcAft>
              <a:buNone/>
            </a:pPr>
            <a:r>
              <a:rPr lang="en-US" sz="2200" b="0" i="0" kern="1200" baseline="0" dirty="0" err="1">
                <a:effectLst>
                  <a:outerShdw blurRad="50800" dist="38100" dir="2700000" algn="tl" rotWithShape="0">
                    <a:prstClr val="black">
                      <a:alpha val="40000"/>
                    </a:prstClr>
                  </a:outerShdw>
                </a:effectLst>
              </a:rPr>
              <a:t>Upcoded</a:t>
            </a:r>
            <a:r>
              <a:rPr lang="en-US" sz="2200" b="0" i="0" kern="1200" baseline="0" dirty="0">
                <a:effectLst>
                  <a:outerShdw blurRad="50800" dist="38100" dir="2700000" algn="tl" rotWithShape="0">
                    <a:prstClr val="black">
                      <a:alpha val="40000"/>
                    </a:prstClr>
                  </a:outerShdw>
                </a:effectLst>
              </a:rPr>
              <a:t> healthier MA enrollees have </a:t>
            </a:r>
          </a:p>
          <a:p>
            <a:pPr marL="0" lvl="0" indent="0" algn="l" defTabSz="977900">
              <a:lnSpc>
                <a:spcPct val="100000"/>
              </a:lnSpc>
              <a:spcBef>
                <a:spcPct val="0"/>
              </a:spcBef>
              <a:spcAft>
                <a:spcPts val="0"/>
              </a:spcAft>
              <a:buNone/>
            </a:pPr>
            <a:r>
              <a:rPr lang="en-US" sz="2200" b="0" i="0" kern="1200" baseline="0" dirty="0">
                <a:effectLst>
                  <a:outerShdw blurRad="50800" dist="38100" dir="2700000" algn="tl" rotWithShape="0">
                    <a:prstClr val="black">
                      <a:alpha val="40000"/>
                    </a:prstClr>
                  </a:outerShdw>
                </a:effectLst>
              </a:rPr>
              <a:t>better outcomes than genuinely sicker enrollees in TM. </a:t>
            </a:r>
            <a:endParaRPr lang="en-US" sz="2200" kern="1200" dirty="0">
              <a:effectLst>
                <a:outerShdw blurRad="50800" dist="38100" dir="2700000" algn="tl" rotWithShape="0">
                  <a:prstClr val="black">
                    <a:alpha val="40000"/>
                  </a:prstClr>
                </a:outerShdw>
              </a:effectLst>
            </a:endParaRPr>
          </a:p>
        </p:txBody>
      </p:sp>
      <p:sp>
        <p:nvSpPr>
          <p:cNvPr id="18" name="Freeform 17">
            <a:extLst>
              <a:ext uri="{FF2B5EF4-FFF2-40B4-BE49-F238E27FC236}">
                <a16:creationId xmlns:a16="http://schemas.microsoft.com/office/drawing/2014/main" id="{13075550-9512-D5AA-1660-088DE015673C}"/>
              </a:ext>
            </a:extLst>
          </p:cNvPr>
          <p:cNvSpPr/>
          <p:nvPr/>
        </p:nvSpPr>
        <p:spPr>
          <a:xfrm>
            <a:off x="2915536" y="4773611"/>
            <a:ext cx="8481235" cy="869542"/>
          </a:xfrm>
          <a:custGeom>
            <a:avLst/>
            <a:gdLst>
              <a:gd name="connsiteX0" fmla="*/ 0 w 8481235"/>
              <a:gd name="connsiteY0" fmla="*/ 86954 h 869542"/>
              <a:gd name="connsiteX1" fmla="*/ 86954 w 8481235"/>
              <a:gd name="connsiteY1" fmla="*/ 0 h 869542"/>
              <a:gd name="connsiteX2" fmla="*/ 8394281 w 8481235"/>
              <a:gd name="connsiteY2" fmla="*/ 0 h 869542"/>
              <a:gd name="connsiteX3" fmla="*/ 8481235 w 8481235"/>
              <a:gd name="connsiteY3" fmla="*/ 86954 h 869542"/>
              <a:gd name="connsiteX4" fmla="*/ 8481235 w 8481235"/>
              <a:gd name="connsiteY4" fmla="*/ 782588 h 869542"/>
              <a:gd name="connsiteX5" fmla="*/ 8394281 w 8481235"/>
              <a:gd name="connsiteY5" fmla="*/ 869542 h 869542"/>
              <a:gd name="connsiteX6" fmla="*/ 86954 w 8481235"/>
              <a:gd name="connsiteY6" fmla="*/ 869542 h 869542"/>
              <a:gd name="connsiteX7" fmla="*/ 0 w 8481235"/>
              <a:gd name="connsiteY7" fmla="*/ 782588 h 869542"/>
              <a:gd name="connsiteX8" fmla="*/ 0 w 8481235"/>
              <a:gd name="connsiteY8" fmla="*/ 86954 h 8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1235" h="869542">
                <a:moveTo>
                  <a:pt x="0" y="86954"/>
                </a:moveTo>
                <a:cubicBezTo>
                  <a:pt x="0" y="38931"/>
                  <a:pt x="38931" y="0"/>
                  <a:pt x="86954" y="0"/>
                </a:cubicBezTo>
                <a:lnTo>
                  <a:pt x="8394281" y="0"/>
                </a:lnTo>
                <a:cubicBezTo>
                  <a:pt x="8442304" y="0"/>
                  <a:pt x="8481235" y="38931"/>
                  <a:pt x="8481235" y="86954"/>
                </a:cubicBezTo>
                <a:lnTo>
                  <a:pt x="8481235" y="782588"/>
                </a:lnTo>
                <a:cubicBezTo>
                  <a:pt x="8481235" y="830611"/>
                  <a:pt x="8442304" y="869542"/>
                  <a:pt x="8394281" y="869542"/>
                </a:cubicBezTo>
                <a:lnTo>
                  <a:pt x="86954" y="869542"/>
                </a:lnTo>
                <a:cubicBezTo>
                  <a:pt x="38931" y="869542"/>
                  <a:pt x="0" y="830611"/>
                  <a:pt x="0" y="782588"/>
                </a:cubicBezTo>
                <a:lnTo>
                  <a:pt x="0" y="86954"/>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8" tIns="109288" rIns="1300974" bIns="109288" numCol="1" spcCol="1270" anchor="ctr" anchorCtr="0">
            <a:noAutofit/>
          </a:bodyPr>
          <a:lstStyle/>
          <a:p>
            <a:pPr marL="0" lvl="0" indent="0" algn="l" defTabSz="977900">
              <a:lnSpc>
                <a:spcPct val="100000"/>
              </a:lnSpc>
              <a:spcBef>
                <a:spcPct val="0"/>
              </a:spcBef>
              <a:spcAft>
                <a:spcPts val="0"/>
              </a:spcAft>
              <a:buNone/>
            </a:pPr>
            <a:r>
              <a:rPr lang="en-US" sz="2200" b="1" i="0" kern="1200" baseline="0" dirty="0">
                <a:effectLst>
                  <a:outerShdw blurRad="50800" dist="38100" dir="2700000" algn="tl" rotWithShape="0">
                    <a:prstClr val="black">
                      <a:alpha val="40000"/>
                    </a:prstClr>
                  </a:outerShdw>
                </a:effectLst>
              </a:rPr>
              <a:t>Few MOCs realize </a:t>
            </a:r>
            <a:r>
              <a:rPr lang="en-US" sz="2200" b="1" i="0" kern="1200" baseline="0" dirty="0">
                <a:solidFill>
                  <a:srgbClr val="FFFF00"/>
                </a:solidFill>
                <a:effectLst>
                  <a:outerShdw blurRad="50800" dist="38100" dir="2700000" algn="tl" rotWithShape="0">
                    <a:prstClr val="black">
                      <a:alpha val="40000"/>
                    </a:prstClr>
                  </a:outerShdw>
                </a:effectLst>
              </a:rPr>
              <a:t>MA upcoding distorts the data </a:t>
            </a:r>
          </a:p>
          <a:p>
            <a:pPr marL="0" lvl="0" indent="0" algn="l" defTabSz="977900">
              <a:lnSpc>
                <a:spcPct val="100000"/>
              </a:lnSpc>
              <a:spcBef>
                <a:spcPct val="0"/>
              </a:spcBef>
              <a:spcAft>
                <a:spcPts val="0"/>
              </a:spcAft>
              <a:buNone/>
            </a:pPr>
            <a:r>
              <a:rPr lang="en-US" sz="2200" b="1" dirty="0">
                <a:effectLst>
                  <a:outerShdw blurRad="50800" dist="38100" dir="2700000" algn="tl" rotWithShape="0">
                    <a:prstClr val="black">
                      <a:alpha val="40000"/>
                    </a:prstClr>
                  </a:outerShdw>
                </a:effectLst>
              </a:rPr>
              <a:t>insurers</a:t>
            </a:r>
            <a:r>
              <a:rPr lang="en-US" sz="2200" b="1" i="0" kern="1200" baseline="0" dirty="0">
                <a:effectLst>
                  <a:outerShdw blurRad="50800" dist="38100" dir="2700000" algn="tl" rotWithShape="0">
                    <a:prstClr val="black">
                      <a:alpha val="40000"/>
                    </a:prstClr>
                  </a:outerShdw>
                </a:effectLst>
              </a:rPr>
              <a:t> use to support their false claims about MA.</a:t>
            </a:r>
            <a:endParaRPr lang="en-US" sz="2200" b="1" kern="1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317800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3D59-80D3-3232-620B-9191048BF505}"/>
              </a:ext>
            </a:extLst>
          </p:cNvPr>
          <p:cNvSpPr>
            <a:spLocks noGrp="1"/>
          </p:cNvSpPr>
          <p:nvPr>
            <p:ph type="title"/>
          </p:nvPr>
        </p:nvSpPr>
        <p:spPr/>
        <p:txBody>
          <a:bodyPr>
            <a:normAutofit fontScale="90000"/>
          </a:bodyPr>
          <a:lstStyle/>
          <a:p>
            <a:r>
              <a:rPr lang="en-US" sz="3100" dirty="0"/>
              <a:t>Is Medicare Advantage a solution to </a:t>
            </a:r>
            <a:br>
              <a:rPr lang="en-US" dirty="0"/>
            </a:br>
            <a:r>
              <a:rPr lang="en-US" dirty="0"/>
              <a:t>Racial Inequities in American Healthcare?</a:t>
            </a:r>
          </a:p>
        </p:txBody>
      </p:sp>
      <p:sp>
        <p:nvSpPr>
          <p:cNvPr id="3" name="Text Placeholder 2">
            <a:extLst>
              <a:ext uri="{FF2B5EF4-FFF2-40B4-BE49-F238E27FC236}">
                <a16:creationId xmlns:a16="http://schemas.microsoft.com/office/drawing/2014/main" id="{5EB607F7-07BD-22FC-23B2-FE0EAF9A96D2}"/>
              </a:ext>
            </a:extLst>
          </p:cNvPr>
          <p:cNvSpPr>
            <a:spLocks noGrp="1"/>
          </p:cNvSpPr>
          <p:nvPr>
            <p:ph type="body" idx="10"/>
          </p:nvPr>
        </p:nvSpPr>
        <p:spPr/>
        <p:txBody>
          <a:bodyPr/>
          <a:lstStyle/>
          <a:p>
            <a:endParaRPr lang="en-US"/>
          </a:p>
        </p:txBody>
      </p:sp>
      <p:sp>
        <p:nvSpPr>
          <p:cNvPr id="13" name="Right Arrow 12">
            <a:extLst>
              <a:ext uri="{FF2B5EF4-FFF2-40B4-BE49-F238E27FC236}">
                <a16:creationId xmlns:a16="http://schemas.microsoft.com/office/drawing/2014/main" id="{FE1DB30D-DE79-BC88-74DD-B0BF10748348}"/>
              </a:ext>
            </a:extLst>
          </p:cNvPr>
          <p:cNvSpPr/>
          <p:nvPr/>
        </p:nvSpPr>
        <p:spPr>
          <a:xfrm>
            <a:off x="1626870" y="1690688"/>
            <a:ext cx="8938260" cy="3886022"/>
          </a:xfrm>
          <a:prstGeom prst="rightArrow">
            <a:avLst>
              <a:gd name="adj1" fmla="val 65198"/>
              <a:gd name="adj2" fmla="val 5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extLst>
              <a:ext uri="{FF2B5EF4-FFF2-40B4-BE49-F238E27FC236}">
                <a16:creationId xmlns:a16="http://schemas.microsoft.com/office/drawing/2014/main" id="{CB733278-03DE-F922-89BF-1C5A6D61B0E8}"/>
              </a:ext>
            </a:extLst>
          </p:cNvPr>
          <p:cNvSpPr/>
          <p:nvPr/>
        </p:nvSpPr>
        <p:spPr>
          <a:xfrm>
            <a:off x="570235" y="2833917"/>
            <a:ext cx="2776776" cy="1599564"/>
          </a:xfrm>
          <a:custGeom>
            <a:avLst/>
            <a:gdLst>
              <a:gd name="connsiteX0" fmla="*/ 0 w 3384708"/>
              <a:gd name="connsiteY0" fmla="*/ 266599 h 1599564"/>
              <a:gd name="connsiteX1" fmla="*/ 266599 w 3384708"/>
              <a:gd name="connsiteY1" fmla="*/ 0 h 1599564"/>
              <a:gd name="connsiteX2" fmla="*/ 3118109 w 3384708"/>
              <a:gd name="connsiteY2" fmla="*/ 0 h 1599564"/>
              <a:gd name="connsiteX3" fmla="*/ 3384708 w 3384708"/>
              <a:gd name="connsiteY3" fmla="*/ 266599 h 1599564"/>
              <a:gd name="connsiteX4" fmla="*/ 3384708 w 3384708"/>
              <a:gd name="connsiteY4" fmla="*/ 1332965 h 1599564"/>
              <a:gd name="connsiteX5" fmla="*/ 3118109 w 3384708"/>
              <a:gd name="connsiteY5" fmla="*/ 1599564 h 1599564"/>
              <a:gd name="connsiteX6" fmla="*/ 266599 w 3384708"/>
              <a:gd name="connsiteY6" fmla="*/ 1599564 h 1599564"/>
              <a:gd name="connsiteX7" fmla="*/ 0 w 3384708"/>
              <a:gd name="connsiteY7" fmla="*/ 1332965 h 1599564"/>
              <a:gd name="connsiteX8" fmla="*/ 0 w 3384708"/>
              <a:gd name="connsiteY8" fmla="*/ 266599 h 15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708" h="1599564">
                <a:moveTo>
                  <a:pt x="0" y="266599"/>
                </a:moveTo>
                <a:cubicBezTo>
                  <a:pt x="0" y="119360"/>
                  <a:pt x="119360" y="0"/>
                  <a:pt x="266599" y="0"/>
                </a:cubicBezTo>
                <a:lnTo>
                  <a:pt x="3118109" y="0"/>
                </a:lnTo>
                <a:cubicBezTo>
                  <a:pt x="3265348" y="0"/>
                  <a:pt x="3384708" y="119360"/>
                  <a:pt x="3384708" y="266599"/>
                </a:cubicBezTo>
                <a:lnTo>
                  <a:pt x="3384708" y="1332965"/>
                </a:lnTo>
                <a:cubicBezTo>
                  <a:pt x="3384708" y="1480204"/>
                  <a:pt x="3265348" y="1599564"/>
                  <a:pt x="3118109" y="1599564"/>
                </a:cubicBezTo>
                <a:lnTo>
                  <a:pt x="266599" y="1599564"/>
                </a:lnTo>
                <a:cubicBezTo>
                  <a:pt x="119360" y="1599564"/>
                  <a:pt x="0" y="1480204"/>
                  <a:pt x="0" y="1332965"/>
                </a:cubicBezTo>
                <a:lnTo>
                  <a:pt x="0" y="266599"/>
                </a:lnTo>
                <a:close/>
              </a:path>
            </a:pathLst>
          </a:cu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094" tIns="158094" rIns="158094" bIns="158094" numCol="1" spcCol="1270" anchor="ctr" anchorCtr="0">
            <a:noAutofit/>
          </a:bodyPr>
          <a:lstStyle/>
          <a:p>
            <a:pPr marL="0" lvl="0" indent="0" algn="ctr" defTabSz="933450">
              <a:spcBef>
                <a:spcPct val="0"/>
              </a:spcBef>
              <a:buNone/>
            </a:pPr>
            <a:r>
              <a:rPr lang="en-US" sz="2100" b="1" kern="1200" dirty="0">
                <a:solidFill>
                  <a:srgbClr val="FFFF00"/>
                </a:solidFill>
                <a:effectLst>
                  <a:outerShdw blurRad="50800" dist="38100" dir="2700000" algn="tl" rotWithShape="0">
                    <a:prstClr val="black">
                      <a:alpha val="40000"/>
                    </a:prstClr>
                  </a:outerShdw>
                </a:effectLst>
              </a:rPr>
              <a:t>Lures</a:t>
            </a:r>
            <a:r>
              <a:rPr lang="en-US" sz="2100" kern="1200" dirty="0">
                <a:effectLst>
                  <a:outerShdw blurRad="50800" dist="38100" dir="2700000" algn="tl" rotWithShape="0">
                    <a:prstClr val="black">
                      <a:alpha val="40000"/>
                    </a:prstClr>
                  </a:outerShdw>
                </a:effectLst>
              </a:rPr>
              <a:t> people with low premiums and modest benefits</a:t>
            </a:r>
          </a:p>
        </p:txBody>
      </p:sp>
      <p:sp>
        <p:nvSpPr>
          <p:cNvPr id="15" name="Freeform 14">
            <a:extLst>
              <a:ext uri="{FF2B5EF4-FFF2-40B4-BE49-F238E27FC236}">
                <a16:creationId xmlns:a16="http://schemas.microsoft.com/office/drawing/2014/main" id="{D8819930-B299-7173-F25B-A1F08A0BAB45}"/>
              </a:ext>
            </a:extLst>
          </p:cNvPr>
          <p:cNvSpPr/>
          <p:nvPr/>
        </p:nvSpPr>
        <p:spPr>
          <a:xfrm>
            <a:off x="3502305" y="2833917"/>
            <a:ext cx="3736622" cy="1599564"/>
          </a:xfrm>
          <a:custGeom>
            <a:avLst/>
            <a:gdLst>
              <a:gd name="connsiteX0" fmla="*/ 0 w 3384708"/>
              <a:gd name="connsiteY0" fmla="*/ 266599 h 1599564"/>
              <a:gd name="connsiteX1" fmla="*/ 266599 w 3384708"/>
              <a:gd name="connsiteY1" fmla="*/ 0 h 1599564"/>
              <a:gd name="connsiteX2" fmla="*/ 3118109 w 3384708"/>
              <a:gd name="connsiteY2" fmla="*/ 0 h 1599564"/>
              <a:gd name="connsiteX3" fmla="*/ 3384708 w 3384708"/>
              <a:gd name="connsiteY3" fmla="*/ 266599 h 1599564"/>
              <a:gd name="connsiteX4" fmla="*/ 3384708 w 3384708"/>
              <a:gd name="connsiteY4" fmla="*/ 1332965 h 1599564"/>
              <a:gd name="connsiteX5" fmla="*/ 3118109 w 3384708"/>
              <a:gd name="connsiteY5" fmla="*/ 1599564 h 1599564"/>
              <a:gd name="connsiteX6" fmla="*/ 266599 w 3384708"/>
              <a:gd name="connsiteY6" fmla="*/ 1599564 h 1599564"/>
              <a:gd name="connsiteX7" fmla="*/ 0 w 3384708"/>
              <a:gd name="connsiteY7" fmla="*/ 1332965 h 1599564"/>
              <a:gd name="connsiteX8" fmla="*/ 0 w 3384708"/>
              <a:gd name="connsiteY8" fmla="*/ 266599 h 15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708" h="1599564">
                <a:moveTo>
                  <a:pt x="0" y="266599"/>
                </a:moveTo>
                <a:cubicBezTo>
                  <a:pt x="0" y="119360"/>
                  <a:pt x="119360" y="0"/>
                  <a:pt x="266599" y="0"/>
                </a:cubicBezTo>
                <a:lnTo>
                  <a:pt x="3118109" y="0"/>
                </a:lnTo>
                <a:cubicBezTo>
                  <a:pt x="3265348" y="0"/>
                  <a:pt x="3384708" y="119360"/>
                  <a:pt x="3384708" y="266599"/>
                </a:cubicBezTo>
                <a:lnTo>
                  <a:pt x="3384708" y="1332965"/>
                </a:lnTo>
                <a:cubicBezTo>
                  <a:pt x="3384708" y="1480204"/>
                  <a:pt x="3265348" y="1599564"/>
                  <a:pt x="3118109" y="1599564"/>
                </a:cubicBezTo>
                <a:lnTo>
                  <a:pt x="266599" y="1599564"/>
                </a:lnTo>
                <a:cubicBezTo>
                  <a:pt x="119360" y="1599564"/>
                  <a:pt x="0" y="1480204"/>
                  <a:pt x="0" y="1332965"/>
                </a:cubicBezTo>
                <a:lnTo>
                  <a:pt x="0" y="266599"/>
                </a:lnTo>
                <a:close/>
              </a:path>
            </a:pathLst>
          </a:cu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094" tIns="158094" rIns="158094" bIns="158094" numCol="1" spcCol="1270" anchor="ctr" anchorCtr="0">
            <a:noAutofit/>
          </a:bodyPr>
          <a:lstStyle/>
          <a:p>
            <a:pPr marL="0" lvl="0" indent="0" algn="ctr" defTabSz="933450">
              <a:spcBef>
                <a:spcPct val="0"/>
              </a:spcBef>
              <a:buNone/>
            </a:pPr>
            <a:r>
              <a:rPr lang="en-US" sz="2100" kern="1200" dirty="0">
                <a:effectLst>
                  <a:outerShdw blurRad="50800" dist="38100" dir="2700000" algn="tl" rotWithShape="0">
                    <a:prstClr val="black">
                      <a:alpha val="40000"/>
                    </a:prstClr>
                  </a:outerShdw>
                </a:effectLst>
              </a:rPr>
              <a:t>Limited choice of physicians, </a:t>
            </a:r>
          </a:p>
          <a:p>
            <a:pPr marL="0" lvl="0" indent="0" algn="ctr" defTabSz="933450">
              <a:spcBef>
                <a:spcPct val="0"/>
              </a:spcBef>
              <a:buNone/>
            </a:pPr>
            <a:r>
              <a:rPr lang="en-US" sz="2100" kern="1200" dirty="0">
                <a:effectLst>
                  <a:outerShdw blurRad="50800" dist="38100" dir="2700000" algn="tl" rotWithShape="0">
                    <a:prstClr val="black">
                      <a:alpha val="40000"/>
                    </a:prstClr>
                  </a:outerShdw>
                </a:effectLst>
              </a:rPr>
              <a:t>more barriers to care, and weaker financial security</a:t>
            </a:r>
          </a:p>
        </p:txBody>
      </p:sp>
      <p:sp>
        <p:nvSpPr>
          <p:cNvPr id="16" name="Freeform 15">
            <a:extLst>
              <a:ext uri="{FF2B5EF4-FFF2-40B4-BE49-F238E27FC236}">
                <a16:creationId xmlns:a16="http://schemas.microsoft.com/office/drawing/2014/main" id="{AB032DE4-995E-E72D-3B19-22A3976AFD27}"/>
              </a:ext>
            </a:extLst>
          </p:cNvPr>
          <p:cNvSpPr/>
          <p:nvPr/>
        </p:nvSpPr>
        <p:spPr>
          <a:xfrm>
            <a:off x="7394222" y="2833917"/>
            <a:ext cx="4391378" cy="1599564"/>
          </a:xfrm>
          <a:custGeom>
            <a:avLst/>
            <a:gdLst>
              <a:gd name="connsiteX0" fmla="*/ 0 w 3384708"/>
              <a:gd name="connsiteY0" fmla="*/ 266599 h 1599564"/>
              <a:gd name="connsiteX1" fmla="*/ 266599 w 3384708"/>
              <a:gd name="connsiteY1" fmla="*/ 0 h 1599564"/>
              <a:gd name="connsiteX2" fmla="*/ 3118109 w 3384708"/>
              <a:gd name="connsiteY2" fmla="*/ 0 h 1599564"/>
              <a:gd name="connsiteX3" fmla="*/ 3384708 w 3384708"/>
              <a:gd name="connsiteY3" fmla="*/ 266599 h 1599564"/>
              <a:gd name="connsiteX4" fmla="*/ 3384708 w 3384708"/>
              <a:gd name="connsiteY4" fmla="*/ 1332965 h 1599564"/>
              <a:gd name="connsiteX5" fmla="*/ 3118109 w 3384708"/>
              <a:gd name="connsiteY5" fmla="*/ 1599564 h 1599564"/>
              <a:gd name="connsiteX6" fmla="*/ 266599 w 3384708"/>
              <a:gd name="connsiteY6" fmla="*/ 1599564 h 1599564"/>
              <a:gd name="connsiteX7" fmla="*/ 0 w 3384708"/>
              <a:gd name="connsiteY7" fmla="*/ 1332965 h 1599564"/>
              <a:gd name="connsiteX8" fmla="*/ 0 w 3384708"/>
              <a:gd name="connsiteY8" fmla="*/ 266599 h 15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708" h="1599564">
                <a:moveTo>
                  <a:pt x="0" y="266599"/>
                </a:moveTo>
                <a:cubicBezTo>
                  <a:pt x="0" y="119360"/>
                  <a:pt x="119360" y="0"/>
                  <a:pt x="266599" y="0"/>
                </a:cubicBezTo>
                <a:lnTo>
                  <a:pt x="3118109" y="0"/>
                </a:lnTo>
                <a:cubicBezTo>
                  <a:pt x="3265348" y="0"/>
                  <a:pt x="3384708" y="119360"/>
                  <a:pt x="3384708" y="266599"/>
                </a:cubicBezTo>
                <a:lnTo>
                  <a:pt x="3384708" y="1332965"/>
                </a:lnTo>
                <a:cubicBezTo>
                  <a:pt x="3384708" y="1480204"/>
                  <a:pt x="3265348" y="1599564"/>
                  <a:pt x="3118109" y="1599564"/>
                </a:cubicBezTo>
                <a:lnTo>
                  <a:pt x="266599" y="1599564"/>
                </a:lnTo>
                <a:cubicBezTo>
                  <a:pt x="119360" y="1599564"/>
                  <a:pt x="0" y="1480204"/>
                  <a:pt x="0" y="1332965"/>
                </a:cubicBezTo>
                <a:lnTo>
                  <a:pt x="0" y="266599"/>
                </a:lnTo>
                <a:close/>
              </a:path>
            </a:pathLst>
          </a:custGeom>
          <a:solidFill>
            <a:schemeClr val="accent2">
              <a:lumMod val="75000"/>
            </a:schemeClr>
          </a:solidFill>
          <a:effectLst>
            <a:glow rad="127000">
              <a:schemeClr val="accent2">
                <a:lumMod val="50000"/>
              </a:schemeClr>
            </a:glow>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094" tIns="158094" rIns="158094" bIns="158094" numCol="1" spcCol="1270" anchor="ctr" anchorCtr="0">
            <a:noAutofit/>
          </a:bodyPr>
          <a:lstStyle/>
          <a:p>
            <a:pPr marL="0" lvl="0" indent="0" algn="ctr" defTabSz="933450">
              <a:spcBef>
                <a:spcPct val="0"/>
              </a:spcBef>
              <a:buNone/>
            </a:pPr>
            <a:r>
              <a:rPr lang="en-US" sz="2100" kern="1200" dirty="0">
                <a:effectLst>
                  <a:outerShdw blurRad="50800" dist="38100" dir="2700000" algn="tl" rotWithShape="0">
                    <a:prstClr val="black">
                      <a:alpha val="40000"/>
                    </a:prstClr>
                  </a:outerShdw>
                </a:effectLst>
              </a:rPr>
              <a:t>Medicare Advantage </a:t>
            </a:r>
            <a:r>
              <a:rPr lang="en-US" sz="2100" b="1" kern="1200" dirty="0">
                <a:solidFill>
                  <a:srgbClr val="FFFF00"/>
                </a:solidFill>
                <a:effectLst>
                  <a:outerShdw blurRad="50800" dist="38100" dir="2700000" algn="tl" rotWithShape="0">
                    <a:prstClr val="black">
                      <a:alpha val="40000"/>
                    </a:prstClr>
                  </a:outerShdw>
                </a:effectLst>
              </a:rPr>
              <a:t>perpetuates racial inequities </a:t>
            </a:r>
            <a:r>
              <a:rPr lang="en-US" sz="2100" kern="1200" dirty="0">
                <a:effectLst>
                  <a:outerShdw blurRad="50800" dist="38100" dir="2700000" algn="tl" rotWithShape="0">
                    <a:prstClr val="black">
                      <a:alpha val="40000"/>
                    </a:prstClr>
                  </a:outerShdw>
                </a:effectLst>
              </a:rPr>
              <a:t>and, in many ways, makes them worse.</a:t>
            </a:r>
          </a:p>
        </p:txBody>
      </p:sp>
    </p:spTree>
    <p:extLst>
      <p:ext uri="{BB962C8B-B14F-4D97-AF65-F5344CB8AC3E}">
        <p14:creationId xmlns:p14="http://schemas.microsoft.com/office/powerpoint/2010/main" val="25234832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8FDE-BF5A-604E-4D85-AF9B5D498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A5C6-E2DA-D404-A4E4-493104526D48}"/>
              </a:ext>
            </a:extLst>
          </p:cNvPr>
          <p:cNvSpPr>
            <a:spLocks noGrp="1"/>
          </p:cNvSpPr>
          <p:nvPr>
            <p:ph type="title"/>
          </p:nvPr>
        </p:nvSpPr>
        <p:spPr/>
        <p:txBody>
          <a:bodyPr/>
          <a:lstStyle/>
          <a:p>
            <a:r>
              <a:rPr lang="en-US" dirty="0"/>
              <a:t>Three Key Findings</a:t>
            </a:r>
          </a:p>
        </p:txBody>
      </p:sp>
      <p:sp>
        <p:nvSpPr>
          <p:cNvPr id="3" name="Text Placeholder 2">
            <a:extLst>
              <a:ext uri="{FF2B5EF4-FFF2-40B4-BE49-F238E27FC236}">
                <a16:creationId xmlns:a16="http://schemas.microsoft.com/office/drawing/2014/main" id="{9ADEA147-B01B-B90B-1143-C44000213E09}"/>
              </a:ext>
            </a:extLst>
          </p:cNvPr>
          <p:cNvSpPr>
            <a:spLocks noGrp="1"/>
          </p:cNvSpPr>
          <p:nvPr>
            <p:ph type="body" idx="10"/>
          </p:nvPr>
        </p:nvSpPr>
        <p:spPr/>
        <p:txBody>
          <a:bodyPr/>
          <a:lstStyle/>
          <a:p>
            <a:r>
              <a:rPr lang="en-US" dirty="0"/>
              <a:t>https://</a:t>
            </a:r>
            <a:r>
              <a:rPr lang="en-US" dirty="0" err="1"/>
              <a:t>pnhp.org</a:t>
            </a:r>
            <a:r>
              <a:rPr lang="en-US" dirty="0"/>
              <a:t>/</a:t>
            </a:r>
            <a:r>
              <a:rPr lang="en-US" dirty="0" err="1"/>
              <a:t>pnhp</a:t>
            </a:r>
            <a:r>
              <a:rPr lang="en-US" dirty="0"/>
              <a:t>-reports-and-proposals/</a:t>
            </a:r>
          </a:p>
        </p:txBody>
      </p:sp>
      <p:sp>
        <p:nvSpPr>
          <p:cNvPr id="8" name="Freeform 7">
            <a:extLst>
              <a:ext uri="{FF2B5EF4-FFF2-40B4-BE49-F238E27FC236}">
                <a16:creationId xmlns:a16="http://schemas.microsoft.com/office/drawing/2014/main" id="{E7598BF4-B891-3CF3-A5AD-5A7D13B79C61}"/>
              </a:ext>
            </a:extLst>
          </p:cNvPr>
          <p:cNvSpPr/>
          <p:nvPr/>
        </p:nvSpPr>
        <p:spPr>
          <a:xfrm>
            <a:off x="4195970" y="147737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1. Diversity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is </a:t>
            </a:r>
            <a:r>
              <a:rPr lang="en-US" sz="2400" b="1" kern="1200" dirty="0">
                <a:solidFill>
                  <a:srgbClr val="FFFF00"/>
                </a:solidFill>
                <a:effectLst>
                  <a:outerShdw blurRad="50800" dist="38100" dir="2700000" algn="tl" rotWithShape="0">
                    <a:prstClr val="black">
                      <a:alpha val="40000"/>
                    </a:prstClr>
                  </a:outerShdw>
                </a:effectLst>
              </a:rPr>
              <a:t>not equity.</a:t>
            </a:r>
            <a:endParaRPr lang="en-US" sz="2400" kern="1200" dirty="0">
              <a:effectLst>
                <a:outerShdw blurRad="50800" dist="38100" dir="2700000" algn="tl" rotWithShape="0">
                  <a:prstClr val="black">
                    <a:alpha val="40000"/>
                  </a:prstClr>
                </a:outerShdw>
              </a:effectLst>
            </a:endParaRPr>
          </a:p>
        </p:txBody>
      </p:sp>
      <p:sp>
        <p:nvSpPr>
          <p:cNvPr id="9" name="Freeform 8">
            <a:extLst>
              <a:ext uri="{FF2B5EF4-FFF2-40B4-BE49-F238E27FC236}">
                <a16:creationId xmlns:a16="http://schemas.microsoft.com/office/drawing/2014/main" id="{613B9FB5-4A7B-2B4F-4F65-A2102E277015}"/>
              </a:ext>
            </a:extLst>
          </p:cNvPr>
          <p:cNvSpPr/>
          <p:nvPr/>
        </p:nvSpPr>
        <p:spPr>
          <a:xfrm>
            <a:off x="7467601" y="414793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2. People of color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are lured into MA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and </a:t>
            </a:r>
            <a:r>
              <a:rPr lang="en-US" sz="2400" b="1" kern="1200" dirty="0">
                <a:solidFill>
                  <a:srgbClr val="FFFF00"/>
                </a:solidFill>
                <a:effectLst>
                  <a:outerShdw blurRad="50800" dist="38100" dir="2700000" algn="tl" rotWithShape="0">
                    <a:prstClr val="black">
                      <a:alpha val="40000"/>
                    </a:prstClr>
                  </a:outerShdw>
                </a:effectLst>
              </a:rPr>
              <a:t>trapped there</a:t>
            </a:r>
            <a:r>
              <a:rPr lang="en-US" sz="2400" kern="1200" dirty="0">
                <a:effectLst>
                  <a:outerShdw blurRad="50800" dist="38100" dir="2700000" algn="tl" rotWithShape="0">
                    <a:prstClr val="black">
                      <a:alpha val="40000"/>
                    </a:prstClr>
                  </a:outerShdw>
                </a:effectLst>
              </a:rPr>
              <a:t>.</a:t>
            </a:r>
          </a:p>
        </p:txBody>
      </p:sp>
      <p:sp>
        <p:nvSpPr>
          <p:cNvPr id="11" name="Freeform 10">
            <a:extLst>
              <a:ext uri="{FF2B5EF4-FFF2-40B4-BE49-F238E27FC236}">
                <a16:creationId xmlns:a16="http://schemas.microsoft.com/office/drawing/2014/main" id="{EC618919-D2E6-0EE8-EB20-5166EF9FA56C}"/>
              </a:ext>
            </a:extLst>
          </p:cNvPr>
          <p:cNvSpPr/>
          <p:nvPr/>
        </p:nvSpPr>
        <p:spPr>
          <a:xfrm>
            <a:off x="752061" y="414793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3. </a:t>
            </a:r>
            <a:r>
              <a:rPr lang="en-US" sz="2400" b="1" kern="1200" dirty="0">
                <a:solidFill>
                  <a:srgbClr val="FFFF00"/>
                </a:solidFill>
                <a:effectLst>
                  <a:outerShdw blurRad="50800" dist="38100" dir="2700000" algn="tl" rotWithShape="0">
                    <a:prstClr val="black">
                      <a:alpha val="40000"/>
                    </a:prstClr>
                  </a:outerShdw>
                </a:effectLst>
              </a:rPr>
              <a:t>MA upcoding </a:t>
            </a:r>
            <a:r>
              <a:rPr lang="en-US" sz="2400" kern="1200" dirty="0">
                <a:effectLst>
                  <a:outerShdw blurRad="50800" dist="38100" dir="2700000" algn="tl" rotWithShape="0">
                    <a:prstClr val="black">
                      <a:alpha val="40000"/>
                    </a:prstClr>
                  </a:outerShdw>
                </a:effectLst>
              </a:rPr>
              <a:t>makes</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 their “data” misleading and </a:t>
            </a:r>
            <a:r>
              <a:rPr lang="en-US" sz="2400" b="1" kern="1200" dirty="0">
                <a:solidFill>
                  <a:srgbClr val="FFFF00"/>
                </a:solidFill>
                <a:effectLst>
                  <a:outerShdw blurRad="50800" dist="38100" dir="2700000" algn="tl" rotWithShape="0">
                    <a:prstClr val="black">
                      <a:alpha val="40000"/>
                    </a:prstClr>
                  </a:outerShdw>
                </a:effectLst>
              </a:rPr>
              <a:t>distorts their “evidence.”</a:t>
            </a:r>
          </a:p>
        </p:txBody>
      </p:sp>
      <p:sp>
        <p:nvSpPr>
          <p:cNvPr id="12" name="Freeform 11">
            <a:extLst>
              <a:ext uri="{FF2B5EF4-FFF2-40B4-BE49-F238E27FC236}">
                <a16:creationId xmlns:a16="http://schemas.microsoft.com/office/drawing/2014/main" id="{A2EB9646-4C5C-1FAA-4F23-0D22AADD8530}"/>
              </a:ext>
            </a:extLst>
          </p:cNvPr>
          <p:cNvSpPr/>
          <p:nvPr/>
        </p:nvSpPr>
        <p:spPr>
          <a:xfrm flipV="1">
            <a:off x="5861626" y="2842688"/>
            <a:ext cx="468747" cy="586311"/>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3" name="Freeform 12">
            <a:extLst>
              <a:ext uri="{FF2B5EF4-FFF2-40B4-BE49-F238E27FC236}">
                <a16:creationId xmlns:a16="http://schemas.microsoft.com/office/drawing/2014/main" id="{8819ACD3-7686-3560-E4EF-049D6986CFB0}"/>
              </a:ext>
            </a:extLst>
          </p:cNvPr>
          <p:cNvSpPr/>
          <p:nvPr/>
        </p:nvSpPr>
        <p:spPr>
          <a:xfrm rot="5400000" flipV="1">
            <a:off x="6837907" y="4269181"/>
            <a:ext cx="468747" cy="974033"/>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4" name="Freeform 13">
            <a:extLst>
              <a:ext uri="{FF2B5EF4-FFF2-40B4-BE49-F238E27FC236}">
                <a16:creationId xmlns:a16="http://schemas.microsoft.com/office/drawing/2014/main" id="{950F08E1-3A87-8803-7A18-FF5607758F7A}"/>
              </a:ext>
            </a:extLst>
          </p:cNvPr>
          <p:cNvSpPr/>
          <p:nvPr/>
        </p:nvSpPr>
        <p:spPr>
          <a:xfrm rot="16200000" flipH="1" flipV="1">
            <a:off x="4885347" y="4269182"/>
            <a:ext cx="468747" cy="974033"/>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grpSp>
        <p:nvGrpSpPr>
          <p:cNvPr id="5" name="Group 4">
            <a:extLst>
              <a:ext uri="{FF2B5EF4-FFF2-40B4-BE49-F238E27FC236}">
                <a16:creationId xmlns:a16="http://schemas.microsoft.com/office/drawing/2014/main" id="{093E437A-DB3A-7684-D90C-06A58EC38139}"/>
              </a:ext>
            </a:extLst>
          </p:cNvPr>
          <p:cNvGrpSpPr/>
          <p:nvPr/>
        </p:nvGrpSpPr>
        <p:grpSpPr>
          <a:xfrm>
            <a:off x="5254791" y="3277343"/>
            <a:ext cx="1682418" cy="2164640"/>
            <a:chOff x="8191338" y="646894"/>
            <a:chExt cx="3603466" cy="4636306"/>
          </a:xfrm>
        </p:grpSpPr>
        <p:pic>
          <p:nvPicPr>
            <p:cNvPr id="6" name="Picture 5">
              <a:extLst>
                <a:ext uri="{FF2B5EF4-FFF2-40B4-BE49-F238E27FC236}">
                  <a16:creationId xmlns:a16="http://schemas.microsoft.com/office/drawing/2014/main" id="{384CDCE8-D2B7-44D9-0E6E-AD8093F60668}"/>
                </a:ext>
              </a:extLst>
            </p:cNvPr>
            <p:cNvPicPr>
              <a:picLocks noChangeAspect="1"/>
            </p:cNvPicPr>
            <p:nvPr/>
          </p:nvPicPr>
          <p:blipFill>
            <a:blip r:embed="rId3"/>
            <a:stretch>
              <a:fillRect/>
            </a:stretch>
          </p:blipFill>
          <p:spPr>
            <a:xfrm>
              <a:off x="8191338" y="646894"/>
              <a:ext cx="3603466" cy="4636306"/>
            </a:xfrm>
            <a:prstGeom prst="rect">
              <a:avLst/>
            </a:prstGeom>
            <a:ln>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BC66470A-49C7-DE9B-879A-42990738FEA7}"/>
                </a:ext>
              </a:extLst>
            </p:cNvPr>
            <p:cNvSpPr txBox="1"/>
            <p:nvPr/>
          </p:nvSpPr>
          <p:spPr>
            <a:xfrm>
              <a:off x="8703186" y="3940146"/>
              <a:ext cx="2579765" cy="650360"/>
            </a:xfrm>
            <a:prstGeom prst="rect">
              <a:avLst/>
            </a:prstGeom>
            <a:noFill/>
          </p:spPr>
          <p:txBody>
            <a:bodyPr wrap="none" rtlCol="0">
              <a:spAutoFit/>
            </a:bodyPr>
            <a:lstStyle/>
            <a:p>
              <a:pPr algn="ctr">
                <a:spcAft>
                  <a:spcPts val="1200"/>
                </a:spcAft>
              </a:pPr>
              <a:r>
                <a:rPr lang="en-US" sz="900" b="1" dirty="0">
                  <a:solidFill>
                    <a:schemeClr val="bg1"/>
                  </a:solidFill>
                  <a:effectLst>
                    <a:glow rad="50800">
                      <a:schemeClr val="tx1"/>
                    </a:glow>
                    <a:outerShdw blurRad="50800" dist="38100" dir="2700000" algn="tl" rotWithShape="0">
                      <a:prstClr val="black">
                        <a:alpha val="40000"/>
                      </a:prstClr>
                    </a:outerShdw>
                  </a:effectLst>
                </a:rPr>
                <a:t>October 2025</a:t>
              </a:r>
            </a:p>
          </p:txBody>
        </p:sp>
      </p:grpSp>
    </p:spTree>
    <p:extLst>
      <p:ext uri="{BB962C8B-B14F-4D97-AF65-F5344CB8AC3E}">
        <p14:creationId xmlns:p14="http://schemas.microsoft.com/office/powerpoint/2010/main" val="2759871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07ED-12B5-2491-8D2B-7319D537DCFC}"/>
              </a:ext>
            </a:extLst>
          </p:cNvPr>
          <p:cNvSpPr>
            <a:spLocks noGrp="1"/>
          </p:cNvSpPr>
          <p:nvPr>
            <p:ph type="title"/>
          </p:nvPr>
        </p:nvSpPr>
        <p:spPr/>
        <p:txBody>
          <a:bodyPr>
            <a:normAutofit/>
          </a:bodyPr>
          <a:lstStyle/>
          <a:p>
            <a:r>
              <a:rPr lang="en-US" sz="2800" dirty="0"/>
              <a:t>Solutions:  Return to Medicare’s original promise of </a:t>
            </a:r>
            <a:br>
              <a:rPr lang="en-US" dirty="0"/>
            </a:br>
            <a:r>
              <a:rPr lang="en-US" dirty="0"/>
              <a:t>Equitable Access to Care</a:t>
            </a:r>
          </a:p>
        </p:txBody>
      </p:sp>
      <p:sp>
        <p:nvSpPr>
          <p:cNvPr id="3" name="Text Placeholder 2">
            <a:extLst>
              <a:ext uri="{FF2B5EF4-FFF2-40B4-BE49-F238E27FC236}">
                <a16:creationId xmlns:a16="http://schemas.microsoft.com/office/drawing/2014/main" id="{EA571265-DCE6-5262-3E15-D154353A5FA3}"/>
              </a:ext>
            </a:extLst>
          </p:cNvPr>
          <p:cNvSpPr>
            <a:spLocks noGrp="1"/>
          </p:cNvSpPr>
          <p:nvPr>
            <p:ph type="body" idx="10"/>
          </p:nvPr>
        </p:nvSpPr>
        <p:spPr/>
        <p:txBody>
          <a:bodyPr/>
          <a:lstStyle/>
          <a:p>
            <a:endParaRPr lang="en-US"/>
          </a:p>
        </p:txBody>
      </p:sp>
      <p:sp>
        <p:nvSpPr>
          <p:cNvPr id="7" name="Freeform 6">
            <a:extLst>
              <a:ext uri="{FF2B5EF4-FFF2-40B4-BE49-F238E27FC236}">
                <a16:creationId xmlns:a16="http://schemas.microsoft.com/office/drawing/2014/main" id="{E4734897-3EA3-23A1-3E0A-DF3D2EF998D5}"/>
              </a:ext>
            </a:extLst>
          </p:cNvPr>
          <p:cNvSpPr/>
          <p:nvPr/>
        </p:nvSpPr>
        <p:spPr>
          <a:xfrm>
            <a:off x="841487" y="1690688"/>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ts val="0"/>
              </a:spcAft>
              <a:buNone/>
            </a:pPr>
            <a:r>
              <a:rPr lang="en-US" sz="2400" b="1" kern="1200" dirty="0">
                <a:effectLst>
                  <a:outerShdw blurRad="50800" dist="38100" dir="2700000" algn="tl" rotWithShape="0">
                    <a:prstClr val="black">
                      <a:alpha val="40000"/>
                    </a:prstClr>
                  </a:outerShdw>
                </a:effectLst>
              </a:rPr>
              <a:t>Expose the Truth About Equity</a:t>
            </a:r>
          </a:p>
        </p:txBody>
      </p:sp>
      <p:sp>
        <p:nvSpPr>
          <p:cNvPr id="8" name="Freeform 7">
            <a:extLst>
              <a:ext uri="{FF2B5EF4-FFF2-40B4-BE49-F238E27FC236}">
                <a16:creationId xmlns:a16="http://schemas.microsoft.com/office/drawing/2014/main" id="{C396FC8E-644E-239E-70A4-5203B4E09EC2}"/>
              </a:ext>
            </a:extLst>
          </p:cNvPr>
          <p:cNvSpPr/>
          <p:nvPr/>
        </p:nvSpPr>
        <p:spPr>
          <a:xfrm>
            <a:off x="841487" y="2625784"/>
            <a:ext cx="3203971" cy="2541528"/>
          </a:xfrm>
          <a:custGeom>
            <a:avLst/>
            <a:gdLst>
              <a:gd name="connsiteX0" fmla="*/ 0 w 3203971"/>
              <a:gd name="connsiteY0" fmla="*/ 0 h 2186392"/>
              <a:gd name="connsiteX1" fmla="*/ 3203971 w 3203971"/>
              <a:gd name="connsiteY1" fmla="*/ 0 h 2186392"/>
              <a:gd name="connsiteX2" fmla="*/ 3203971 w 3203971"/>
              <a:gd name="connsiteY2" fmla="*/ 2186392 h 2186392"/>
              <a:gd name="connsiteX3" fmla="*/ 0 w 3203971"/>
              <a:gd name="connsiteY3" fmla="*/ 2186392 h 2186392"/>
              <a:gd name="connsiteX4" fmla="*/ 0 w 3203971"/>
              <a:gd name="connsiteY4" fmla="*/ 0 h 21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186392">
                <a:moveTo>
                  <a:pt x="0" y="0"/>
                </a:moveTo>
                <a:lnTo>
                  <a:pt x="3203971" y="0"/>
                </a:lnTo>
                <a:lnTo>
                  <a:pt x="3203971" y="2186392"/>
                </a:lnTo>
                <a:lnTo>
                  <a:pt x="0" y="218639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kern="1200" dirty="0"/>
              <a:t>MA perpetuates and, in some ways, worsens disparities</a:t>
            </a:r>
          </a:p>
          <a:p>
            <a:pPr marL="228600" lvl="1" indent="-228600" defTabSz="889000">
              <a:spcBef>
                <a:spcPct val="0"/>
              </a:spcBef>
              <a:spcAft>
                <a:spcPts val="1200"/>
              </a:spcAft>
              <a:buChar char="•"/>
            </a:pPr>
            <a:r>
              <a:rPr lang="en-US" sz="2000" dirty="0"/>
              <a:t>Upcoding makes MA “data” misleading and distorts their “evidence”</a:t>
            </a:r>
            <a:endParaRPr lang="en-US" sz="2000" kern="1200" dirty="0"/>
          </a:p>
        </p:txBody>
      </p:sp>
      <p:sp>
        <p:nvSpPr>
          <p:cNvPr id="9" name="Freeform 8">
            <a:extLst>
              <a:ext uri="{FF2B5EF4-FFF2-40B4-BE49-F238E27FC236}">
                <a16:creationId xmlns:a16="http://schemas.microsoft.com/office/drawing/2014/main" id="{078E79C1-CE55-CB20-7A90-EEE5422AA06D}"/>
              </a:ext>
            </a:extLst>
          </p:cNvPr>
          <p:cNvSpPr/>
          <p:nvPr/>
        </p:nvSpPr>
        <p:spPr>
          <a:xfrm>
            <a:off x="4494015" y="1690688"/>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ts val="0"/>
              </a:spcAft>
              <a:buNone/>
            </a:pPr>
            <a:r>
              <a:rPr lang="en-US" sz="2400" b="1" kern="1200" dirty="0">
                <a:effectLst>
                  <a:outerShdw blurRad="50800" dist="38100" dir="2700000" algn="tl" rotWithShape="0">
                    <a:prstClr val="black">
                      <a:alpha val="40000"/>
                    </a:prstClr>
                  </a:outerShdw>
                </a:effectLst>
              </a:rPr>
              <a:t>Require Equity in MA Plan Offerings</a:t>
            </a:r>
          </a:p>
        </p:txBody>
      </p:sp>
      <p:sp>
        <p:nvSpPr>
          <p:cNvPr id="10" name="Freeform 9">
            <a:extLst>
              <a:ext uri="{FF2B5EF4-FFF2-40B4-BE49-F238E27FC236}">
                <a16:creationId xmlns:a16="http://schemas.microsoft.com/office/drawing/2014/main" id="{E7461730-E273-A3B3-C3FB-AFEE89F1AE7B}"/>
              </a:ext>
            </a:extLst>
          </p:cNvPr>
          <p:cNvSpPr/>
          <p:nvPr/>
        </p:nvSpPr>
        <p:spPr>
          <a:xfrm>
            <a:off x="4494015" y="2625784"/>
            <a:ext cx="3203971" cy="2541528"/>
          </a:xfrm>
          <a:custGeom>
            <a:avLst/>
            <a:gdLst>
              <a:gd name="connsiteX0" fmla="*/ 0 w 3203971"/>
              <a:gd name="connsiteY0" fmla="*/ 0 h 2186392"/>
              <a:gd name="connsiteX1" fmla="*/ 3203971 w 3203971"/>
              <a:gd name="connsiteY1" fmla="*/ 0 h 2186392"/>
              <a:gd name="connsiteX2" fmla="*/ 3203971 w 3203971"/>
              <a:gd name="connsiteY2" fmla="*/ 2186392 h 2186392"/>
              <a:gd name="connsiteX3" fmla="*/ 0 w 3203971"/>
              <a:gd name="connsiteY3" fmla="*/ 2186392 h 2186392"/>
              <a:gd name="connsiteX4" fmla="*/ 0 w 3203971"/>
              <a:gd name="connsiteY4" fmla="*/ 0 h 21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186392">
                <a:moveTo>
                  <a:pt x="0" y="0"/>
                </a:moveTo>
                <a:lnTo>
                  <a:pt x="3203971" y="0"/>
                </a:lnTo>
                <a:lnTo>
                  <a:pt x="3203971" y="2186392"/>
                </a:lnTo>
                <a:lnTo>
                  <a:pt x="0" y="218639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kern="1200" dirty="0"/>
              <a:t>Eliminate geographic variations in plan offerings</a:t>
            </a:r>
          </a:p>
          <a:p>
            <a:pPr marL="228600" lvl="1" indent="-228600" algn="l" defTabSz="889000">
              <a:lnSpc>
                <a:spcPct val="100000"/>
              </a:lnSpc>
              <a:spcBef>
                <a:spcPct val="0"/>
              </a:spcBef>
              <a:spcAft>
                <a:spcPts val="1200"/>
              </a:spcAft>
              <a:buChar char="•"/>
            </a:pPr>
            <a:r>
              <a:rPr lang="en-US" sz="2000" kern="1200" dirty="0"/>
              <a:t>Ensure that high quality plans are available in all communities</a:t>
            </a:r>
          </a:p>
        </p:txBody>
      </p:sp>
      <p:sp>
        <p:nvSpPr>
          <p:cNvPr id="11" name="Freeform 10">
            <a:extLst>
              <a:ext uri="{FF2B5EF4-FFF2-40B4-BE49-F238E27FC236}">
                <a16:creationId xmlns:a16="http://schemas.microsoft.com/office/drawing/2014/main" id="{6BF77B14-AE46-8EB4-E34E-EEB922FDF12E}"/>
              </a:ext>
            </a:extLst>
          </p:cNvPr>
          <p:cNvSpPr/>
          <p:nvPr/>
        </p:nvSpPr>
        <p:spPr>
          <a:xfrm>
            <a:off x="8146543" y="1690688"/>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ts val="0"/>
              </a:spcAft>
              <a:buNone/>
            </a:pPr>
            <a:r>
              <a:rPr lang="en-US" sz="2400" b="1" kern="1200" dirty="0">
                <a:effectLst>
                  <a:outerShdw blurRad="50800" dist="38100" dir="2700000" algn="tl" rotWithShape="0">
                    <a:prstClr val="black">
                      <a:alpha val="40000"/>
                    </a:prstClr>
                  </a:outerShdw>
                </a:effectLst>
              </a:rPr>
              <a:t>Use TM to </a:t>
            </a:r>
          </a:p>
          <a:p>
            <a:pPr marL="0" lvl="0" indent="0" algn="ctr" defTabSz="1200150">
              <a:lnSpc>
                <a:spcPct val="90000"/>
              </a:lnSpc>
              <a:spcBef>
                <a:spcPct val="0"/>
              </a:spcBef>
              <a:spcAft>
                <a:spcPts val="0"/>
              </a:spcAft>
              <a:buNone/>
            </a:pPr>
            <a:r>
              <a:rPr lang="en-US" sz="2400" b="1" kern="1200" dirty="0">
                <a:effectLst>
                  <a:outerShdw blurRad="50800" dist="38100" dir="2700000" algn="tl" rotWithShape="0">
                    <a:prstClr val="black">
                      <a:alpha val="40000"/>
                    </a:prstClr>
                  </a:outerShdw>
                </a:effectLst>
              </a:rPr>
              <a:t>Drive Equity</a:t>
            </a:r>
          </a:p>
        </p:txBody>
      </p:sp>
      <p:sp>
        <p:nvSpPr>
          <p:cNvPr id="12" name="Freeform 11">
            <a:extLst>
              <a:ext uri="{FF2B5EF4-FFF2-40B4-BE49-F238E27FC236}">
                <a16:creationId xmlns:a16="http://schemas.microsoft.com/office/drawing/2014/main" id="{9703A760-7D14-8F5A-9230-239FA1269DC8}"/>
              </a:ext>
            </a:extLst>
          </p:cNvPr>
          <p:cNvSpPr/>
          <p:nvPr/>
        </p:nvSpPr>
        <p:spPr>
          <a:xfrm>
            <a:off x="8146543" y="2625784"/>
            <a:ext cx="3203971" cy="2541528"/>
          </a:xfrm>
          <a:custGeom>
            <a:avLst/>
            <a:gdLst>
              <a:gd name="connsiteX0" fmla="*/ 0 w 3203971"/>
              <a:gd name="connsiteY0" fmla="*/ 0 h 2186392"/>
              <a:gd name="connsiteX1" fmla="*/ 3203971 w 3203971"/>
              <a:gd name="connsiteY1" fmla="*/ 0 h 2186392"/>
              <a:gd name="connsiteX2" fmla="*/ 3203971 w 3203971"/>
              <a:gd name="connsiteY2" fmla="*/ 2186392 h 2186392"/>
              <a:gd name="connsiteX3" fmla="*/ 0 w 3203971"/>
              <a:gd name="connsiteY3" fmla="*/ 2186392 h 2186392"/>
              <a:gd name="connsiteX4" fmla="*/ 0 w 3203971"/>
              <a:gd name="connsiteY4" fmla="*/ 0 h 21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186392">
                <a:moveTo>
                  <a:pt x="0" y="0"/>
                </a:moveTo>
                <a:lnTo>
                  <a:pt x="3203971" y="0"/>
                </a:lnTo>
                <a:lnTo>
                  <a:pt x="3203971" y="2186392"/>
                </a:lnTo>
                <a:lnTo>
                  <a:pt x="0" y="218639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kern="1200" dirty="0"/>
              <a:t>End the “</a:t>
            </a:r>
            <a:r>
              <a:rPr lang="en-US" sz="2000" b="1" kern="1200" dirty="0"/>
              <a:t>Gap Trap</a:t>
            </a:r>
            <a:r>
              <a:rPr lang="en-US" sz="2000" kern="1200" dirty="0"/>
              <a:t>” by introducing a low out-of-pocket maximum in TM</a:t>
            </a:r>
          </a:p>
          <a:p>
            <a:pPr marL="228600" lvl="1" indent="-228600" algn="l" defTabSz="889000">
              <a:lnSpc>
                <a:spcPct val="100000"/>
              </a:lnSpc>
              <a:spcBef>
                <a:spcPct val="0"/>
              </a:spcBef>
              <a:spcAft>
                <a:spcPts val="1200"/>
              </a:spcAft>
              <a:buChar char="•"/>
            </a:pPr>
            <a:r>
              <a:rPr lang="en-US" sz="2000" b="1" kern="1200" dirty="0"/>
              <a:t>Level the playing field </a:t>
            </a:r>
            <a:r>
              <a:rPr lang="en-US" sz="2000" kern="1200" dirty="0"/>
              <a:t>between TM and MA (match the benefits)</a:t>
            </a:r>
          </a:p>
        </p:txBody>
      </p:sp>
      <p:sp>
        <p:nvSpPr>
          <p:cNvPr id="13" name="Rectangle 12">
            <a:extLst>
              <a:ext uri="{FF2B5EF4-FFF2-40B4-BE49-F238E27FC236}">
                <a16:creationId xmlns:a16="http://schemas.microsoft.com/office/drawing/2014/main" id="{B00F4A5D-3611-6D55-F75D-95170F6AEDF1}"/>
              </a:ext>
            </a:extLst>
          </p:cNvPr>
          <p:cNvSpPr/>
          <p:nvPr/>
        </p:nvSpPr>
        <p:spPr>
          <a:xfrm>
            <a:off x="1424940" y="4836806"/>
            <a:ext cx="9342120" cy="841248"/>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rPr>
              <a:t>Fund equitable solutions by redeploying MA overpayments</a:t>
            </a:r>
          </a:p>
        </p:txBody>
      </p:sp>
    </p:spTree>
    <p:extLst>
      <p:ext uri="{BB962C8B-B14F-4D97-AF65-F5344CB8AC3E}">
        <p14:creationId xmlns:p14="http://schemas.microsoft.com/office/powerpoint/2010/main" val="8401582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bg/>
                                          </p:spTgt>
                                        </p:tgtEl>
                                        <p:attrNameLst>
                                          <p:attrName>style.visibility</p:attrName>
                                        </p:attrNameLst>
                                      </p:cBhvr>
                                      <p:to>
                                        <p:strVal val="visible"/>
                                      </p:to>
                                    </p:set>
                                    <p:animEffect transition="in" filter="fade">
                                      <p:cBhvr>
                                        <p:cTn id="30" dur="500"/>
                                        <p:tgtEl>
                                          <p:spTgt spid="10">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bg/>
                                          </p:spTgt>
                                        </p:tgtEl>
                                        <p:attrNameLst>
                                          <p:attrName>style.visibility</p:attrName>
                                        </p:attrNameLst>
                                      </p:cBhvr>
                                      <p:to>
                                        <p:strVal val="visible"/>
                                      </p:to>
                                    </p:set>
                                    <p:animEffect transition="in" filter="fade">
                                      <p:cBhvr>
                                        <p:cTn id="48" dur="500"/>
                                        <p:tgtEl>
                                          <p:spTgt spid="12">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Effect transition="in" filter="fade">
                                      <p:cBhvr>
                                        <p:cTn id="51" dur="500"/>
                                        <p:tgtEl>
                                          <p:spTgt spid="1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fade">
                                      <p:cBhvr>
                                        <p:cTn id="56" dur="500"/>
                                        <p:tgtEl>
                                          <p:spTgt spid="1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9" grpId="0" animBg="1"/>
      <p:bldP spid="10" grpId="0" uiExpand="1" build="allAtOnce" animBg="1"/>
      <p:bldP spid="11" grpId="0" animBg="1"/>
      <p:bldP spid="12" grpId="0" uiExpand="1" build="allAtOnce"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a:extLst>
              <a:ext uri="{FF2B5EF4-FFF2-40B4-BE49-F238E27FC236}">
                <a16:creationId xmlns:a16="http://schemas.microsoft.com/office/drawing/2014/main" id="{8FD7BF51-A166-5925-F2EE-264718549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1000"/>
            <a:ext cx="12192000" cy="3556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3A7851F3-1ED9-80C6-CB32-CCB4C60D0AB0}"/>
              </a:ext>
            </a:extLst>
          </p:cNvPr>
          <p:cNvSpPr>
            <a:spLocks noGrp="1"/>
          </p:cNvSpPr>
          <p:nvPr>
            <p:ph type="body" idx="10"/>
          </p:nvPr>
        </p:nvSpPr>
        <p:spPr/>
        <p:txBody>
          <a:bodyPr/>
          <a:lstStyle/>
          <a:p>
            <a:r>
              <a:rPr lang="en-US" dirty="0"/>
              <a:t>https://</a:t>
            </a:r>
            <a:r>
              <a:rPr lang="en-US" dirty="0" err="1"/>
              <a:t>www.dentfirst.com</a:t>
            </a:r>
            <a:r>
              <a:rPr lang="en-US" dirty="0"/>
              <a:t>/</a:t>
            </a:r>
            <a:r>
              <a:rPr lang="en-US" dirty="0" err="1"/>
              <a:t>medicare</a:t>
            </a:r>
            <a:r>
              <a:rPr lang="en-US" dirty="0"/>
              <a:t>-advantage/</a:t>
            </a:r>
          </a:p>
        </p:txBody>
      </p:sp>
    </p:spTree>
    <p:extLst>
      <p:ext uri="{BB962C8B-B14F-4D97-AF65-F5344CB8AC3E}">
        <p14:creationId xmlns:p14="http://schemas.microsoft.com/office/powerpoint/2010/main" val="23450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89482-789E-3A56-7A26-676271AE6F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C262E7-74B4-0DDC-EE68-15168AD089E0}"/>
              </a:ext>
            </a:extLst>
          </p:cNvPr>
          <p:cNvSpPr>
            <a:spLocks noGrp="1"/>
          </p:cNvSpPr>
          <p:nvPr>
            <p:ph type="title"/>
          </p:nvPr>
        </p:nvSpPr>
        <p:spPr/>
        <p:txBody>
          <a:bodyPr/>
          <a:lstStyle/>
          <a:p>
            <a:r>
              <a:rPr lang="en-US" dirty="0"/>
              <a:t>Acknowledgments</a:t>
            </a:r>
          </a:p>
        </p:txBody>
      </p:sp>
      <p:sp>
        <p:nvSpPr>
          <p:cNvPr id="6" name="Text Placeholder 5">
            <a:extLst>
              <a:ext uri="{FF2B5EF4-FFF2-40B4-BE49-F238E27FC236}">
                <a16:creationId xmlns:a16="http://schemas.microsoft.com/office/drawing/2014/main" id="{AEB82E93-5C27-3545-E8DA-23C04FDD0C0F}"/>
              </a:ext>
            </a:extLst>
          </p:cNvPr>
          <p:cNvSpPr>
            <a:spLocks noGrp="1"/>
          </p:cNvSpPr>
          <p:nvPr>
            <p:ph type="body" idx="10"/>
          </p:nvPr>
        </p:nvSpPr>
        <p:spPr/>
        <p:txBody>
          <a:bodyPr/>
          <a:lstStyle/>
          <a:p>
            <a:endParaRPr lang="en-US"/>
          </a:p>
        </p:txBody>
      </p:sp>
      <p:sp>
        <p:nvSpPr>
          <p:cNvPr id="7" name="TextBox 6">
            <a:extLst>
              <a:ext uri="{FF2B5EF4-FFF2-40B4-BE49-F238E27FC236}">
                <a16:creationId xmlns:a16="http://schemas.microsoft.com/office/drawing/2014/main" id="{912A623C-22BE-A373-A239-91EDC1754F66}"/>
              </a:ext>
            </a:extLst>
          </p:cNvPr>
          <p:cNvSpPr txBox="1"/>
          <p:nvPr/>
        </p:nvSpPr>
        <p:spPr>
          <a:xfrm>
            <a:off x="442332" y="1690688"/>
            <a:ext cx="11307337" cy="368408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a:buChar char="•"/>
              <a:tabLst/>
              <a:defRPr/>
            </a:pPr>
            <a:r>
              <a:rPr kumimoji="0" lang="en-US" sz="2200" b="1" i="0" u="none" strike="noStrike" kern="1200" cap="none" spc="0" normalizeH="0" baseline="0" noProof="0" dirty="0">
                <a:ln>
                  <a:noFill/>
                </a:ln>
                <a:solidFill>
                  <a:srgbClr val="FFFFFF"/>
                </a:solidFill>
                <a:effectLst/>
                <a:uLnTx/>
                <a:uFillTx/>
                <a:latin typeface="Arial" charset="0"/>
                <a:cs typeface="Arial" charset="0"/>
              </a:rPr>
              <a:t>Report Authors</a:t>
            </a:r>
          </a:p>
          <a:p>
            <a:pPr marL="685800" marR="0" lvl="1" indent="-228600" algn="l" defTabSz="9144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a:ln>
                  <a:noFill/>
                </a:ln>
                <a:solidFill>
                  <a:srgbClr val="FFFFFF"/>
                </a:solidFill>
                <a:effectLst/>
                <a:uLnTx/>
                <a:uFillTx/>
                <a:latin typeface="Arial" charset="0"/>
                <a:cs typeface="Arial" charset="0"/>
              </a:rPr>
              <a:t>Ed Weisbart, MD; Belinda McIntosh, MD; Donald Moore, MD; Stephen Chao, MD; Diane Archer, JD; Pranav </a:t>
            </a:r>
            <a:r>
              <a:rPr kumimoji="0" lang="en-US" sz="2200" b="0" i="0" u="none" strike="noStrike" kern="1200" cap="none" spc="0" normalizeH="0" baseline="0" noProof="0" dirty="0" err="1">
                <a:ln>
                  <a:noFill/>
                </a:ln>
                <a:solidFill>
                  <a:srgbClr val="FFFFFF"/>
                </a:solidFill>
                <a:effectLst/>
                <a:uLnTx/>
                <a:uFillTx/>
                <a:latin typeface="Arial" charset="0"/>
                <a:cs typeface="Arial" charset="0"/>
              </a:rPr>
              <a:t>Nedumpurath</a:t>
            </a:r>
            <a:r>
              <a:rPr kumimoji="0" lang="en-US" sz="2200" b="0" i="0" u="none" strike="noStrike" kern="1200" cap="none" spc="0" normalizeH="0" baseline="0" noProof="0" dirty="0">
                <a:ln>
                  <a:noFill/>
                </a:ln>
                <a:solidFill>
                  <a:srgbClr val="FFFFFF"/>
                </a:solidFill>
                <a:effectLst/>
                <a:uLnTx/>
                <a:uFillTx/>
                <a:latin typeface="Arial" charset="0"/>
                <a:cs typeface="Arial" charset="0"/>
              </a:rPr>
              <a:t>, MD student; Mark Craig; and Anika Thota.</a:t>
            </a:r>
          </a:p>
          <a:p>
            <a:pPr marL="228600" marR="0" lvl="0" indent="-228600" algn="l" defTabSz="914400" rtl="0" eaLnBrk="1" fontAlgn="auto" latinLnBrk="0" hangingPunct="1">
              <a:lnSpc>
                <a:spcPct val="100000"/>
              </a:lnSpc>
              <a:spcBef>
                <a:spcPts val="0"/>
              </a:spcBef>
              <a:spcAft>
                <a:spcPts val="0"/>
              </a:spcAft>
              <a:buClrTx/>
              <a:buSzTx/>
              <a:buFont typeface="Arial"/>
              <a:buChar char="•"/>
              <a:tabLst/>
              <a:defRPr/>
            </a:pPr>
            <a:r>
              <a:rPr kumimoji="0" lang="en-US" sz="2200" b="1" i="0" u="none" strike="noStrike" kern="1200" cap="none" spc="0" normalizeH="0" baseline="0" noProof="0" dirty="0">
                <a:ln>
                  <a:noFill/>
                </a:ln>
                <a:solidFill>
                  <a:srgbClr val="FFFFFF"/>
                </a:solidFill>
                <a:effectLst/>
                <a:uLnTx/>
                <a:uFillTx/>
                <a:latin typeface="Arial" charset="0"/>
                <a:cs typeface="Arial" charset="0"/>
              </a:rPr>
              <a:t>Advisory Board</a:t>
            </a:r>
          </a:p>
          <a:p>
            <a:pPr marL="685800" marR="0" lvl="1" indent="-228600" algn="l" defTabSz="9144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a:ln>
                  <a:noFill/>
                </a:ln>
                <a:solidFill>
                  <a:srgbClr val="FFFFFF"/>
                </a:solidFill>
                <a:effectLst/>
                <a:uLnTx/>
                <a:uFillTx/>
                <a:latin typeface="Arial" charset="0"/>
                <a:cs typeface="Arial" charset="0"/>
              </a:rPr>
              <a:t>Faridat Animashaun, JD student; Jamila Headley, PhD, MSc; Claudia Fegan, MD; Sabrina W. </a:t>
            </a:r>
            <a:r>
              <a:rPr kumimoji="0" lang="en-US" sz="2200" b="0" i="0" u="none" strike="noStrike" kern="1200" cap="none" spc="0" normalizeH="0" baseline="0" noProof="0" dirty="0" err="1">
                <a:ln>
                  <a:noFill/>
                </a:ln>
                <a:solidFill>
                  <a:srgbClr val="FFFFFF"/>
                </a:solidFill>
                <a:effectLst/>
                <a:uLnTx/>
                <a:uFillTx/>
                <a:latin typeface="Arial" charset="0"/>
                <a:cs typeface="Arial" charset="0"/>
              </a:rPr>
              <a:t>Tyuse</a:t>
            </a:r>
            <a:r>
              <a:rPr kumimoji="0" lang="en-US" sz="2200" b="0" i="0" u="none" strike="noStrike" kern="1200" cap="none" spc="0" normalizeH="0" baseline="0" noProof="0" dirty="0">
                <a:ln>
                  <a:noFill/>
                </a:ln>
                <a:solidFill>
                  <a:srgbClr val="FFFFFF"/>
                </a:solidFill>
                <a:effectLst/>
                <a:uLnTx/>
                <a:uFillTx/>
                <a:latin typeface="Arial" charset="0"/>
                <a:cs typeface="Arial" charset="0"/>
              </a:rPr>
              <a:t>, PhD; Tia Taylor Williams, MS, CNS, MPH; Saqib Bhatti, MA, MPP; Steve Kemble, MD, MPH; and Julie Kozminski, MPH</a:t>
            </a:r>
          </a:p>
          <a:p>
            <a:pPr marL="228600" marR="0" lvl="0" indent="-228600" algn="l" defTabSz="914400" rtl="0" eaLnBrk="1" fontAlgn="auto" latinLnBrk="0" hangingPunct="1">
              <a:lnSpc>
                <a:spcPct val="90000"/>
              </a:lnSpc>
              <a:spcBef>
                <a:spcPts val="0"/>
              </a:spcBef>
              <a:spcAft>
                <a:spcPts val="0"/>
              </a:spcAft>
              <a:buClrTx/>
              <a:buSzTx/>
              <a:buFont typeface="Arial"/>
              <a:buChar char="•"/>
              <a:tabLst/>
              <a:defRPr/>
            </a:pPr>
            <a:r>
              <a:rPr kumimoji="0" lang="en-US" sz="2200" b="1" i="0" u="none" strike="noStrike" kern="1200" cap="none" spc="0" normalizeH="0" baseline="0" noProof="0" dirty="0">
                <a:ln>
                  <a:noFill/>
                </a:ln>
                <a:solidFill>
                  <a:srgbClr val="FFFFFF"/>
                </a:solidFill>
                <a:effectLst/>
                <a:uLnTx/>
                <a:uFillTx/>
                <a:latin typeface="Arial" charset="0"/>
                <a:cs typeface="Arial" charset="0"/>
              </a:rPr>
              <a:t>Funding </a:t>
            </a:r>
          </a:p>
          <a:p>
            <a:pPr marL="685800" marR="0" lvl="1" indent="-228600" algn="l" defTabSz="914400" rtl="0" eaLnBrk="1" fontAlgn="auto" latinLnBrk="0" hangingPunct="1">
              <a:lnSpc>
                <a:spcPct val="9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solidFill>
                  <a:srgbClr val="FFFFFF"/>
                </a:solidFill>
                <a:effectLst/>
                <a:uLnTx/>
                <a:uFillTx/>
                <a:latin typeface="Arial" charset="0"/>
                <a:cs typeface="Arial" charset="0"/>
              </a:rPr>
              <a:t>This report was made possible through generous support from Arnold Ventures, whose funding enabled PNHP to conduct this important research.</a:t>
            </a:r>
          </a:p>
        </p:txBody>
      </p:sp>
    </p:spTree>
    <p:extLst>
      <p:ext uri="{BB962C8B-B14F-4D97-AF65-F5344CB8AC3E}">
        <p14:creationId xmlns:p14="http://schemas.microsoft.com/office/powerpoint/2010/main" val="136324932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4A894-F423-A453-601B-89AE8BA99099}"/>
              </a:ext>
            </a:extLst>
          </p:cNvPr>
          <p:cNvSpPr>
            <a:spLocks noGrp="1"/>
          </p:cNvSpPr>
          <p:nvPr>
            <p:ph type="title"/>
          </p:nvPr>
        </p:nvSpPr>
        <p:spPr/>
        <p:txBody>
          <a:bodyPr/>
          <a:lstStyle/>
          <a:p>
            <a:r>
              <a:rPr lang="en-US" dirty="0"/>
              <a:t>Johns Hopkins Research Team Leads</a:t>
            </a:r>
          </a:p>
        </p:txBody>
      </p:sp>
      <p:sp>
        <p:nvSpPr>
          <p:cNvPr id="14" name="Rectangle 13">
            <a:extLst>
              <a:ext uri="{FF2B5EF4-FFF2-40B4-BE49-F238E27FC236}">
                <a16:creationId xmlns:a16="http://schemas.microsoft.com/office/drawing/2014/main" id="{D5B991BF-78A7-682E-B03F-A92533EE9208}"/>
              </a:ext>
            </a:extLst>
          </p:cNvPr>
          <p:cNvSpPr/>
          <p:nvPr/>
        </p:nvSpPr>
        <p:spPr>
          <a:xfrm>
            <a:off x="838198" y="4308170"/>
            <a:ext cx="10346408" cy="1444058"/>
          </a:xfrm>
          <a:prstGeom prst="rect">
            <a:avLst/>
          </a:prstGeom>
          <a:solidFill>
            <a:schemeClr val="accent1">
              <a:lumMod val="7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182880" rIns="1554480" bIns="182880" rtlCol="0" anchor="ctr"/>
          <a:lstStyle/>
          <a:p>
            <a:pPr>
              <a:spcAft>
                <a:spcPts val="1200"/>
              </a:spcAft>
            </a:pPr>
            <a:r>
              <a:rPr lang="en-US" sz="2400" b="1" dirty="0">
                <a:solidFill>
                  <a:schemeClr val="bg1"/>
                </a:solidFill>
                <a:effectLst>
                  <a:outerShdw blurRad="50800" dist="38100" dir="2700000" algn="tl" rotWithShape="0">
                    <a:prstClr val="black">
                      <a:alpha val="40000"/>
                    </a:prstClr>
                  </a:outerShdw>
                </a:effectLst>
              </a:rPr>
              <a:t>Andrew Anderson, PhD</a:t>
            </a:r>
            <a:r>
              <a:rPr lang="en-US" sz="2400" dirty="0">
                <a:solidFill>
                  <a:schemeClr val="bg1"/>
                </a:solidFill>
                <a:effectLst>
                  <a:outerShdw blurRad="50800" dist="38100" dir="2700000" algn="tl" rotWithShape="0">
                    <a:prstClr val="black">
                      <a:alpha val="40000"/>
                    </a:prstClr>
                  </a:outerShdw>
                </a:effectLst>
              </a:rPr>
              <a:t>, is an Assistant Professor of Health Policy and Management at the Johns Hopkins Bloomberg School of Public Health.</a:t>
            </a:r>
          </a:p>
        </p:txBody>
      </p:sp>
      <p:sp>
        <p:nvSpPr>
          <p:cNvPr id="15" name="Rectangle 14">
            <a:extLst>
              <a:ext uri="{FF2B5EF4-FFF2-40B4-BE49-F238E27FC236}">
                <a16:creationId xmlns:a16="http://schemas.microsoft.com/office/drawing/2014/main" id="{4849A15F-6832-9A26-DD89-1850D2FC8C90}"/>
              </a:ext>
            </a:extLst>
          </p:cNvPr>
          <p:cNvSpPr/>
          <p:nvPr/>
        </p:nvSpPr>
        <p:spPr>
          <a:xfrm>
            <a:off x="1182392" y="1476219"/>
            <a:ext cx="10346408" cy="1676359"/>
          </a:xfrm>
          <a:prstGeom prst="rect">
            <a:avLst/>
          </a:prstGeom>
          <a:solidFill>
            <a:schemeClr val="accent1">
              <a:lumMod val="7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45920" tIns="182880" rIns="182880" bIns="182880" rtlCol="0" anchor="ctr"/>
          <a:lstStyle/>
          <a:p>
            <a:pPr>
              <a:spcAft>
                <a:spcPts val="1200"/>
              </a:spcAft>
            </a:pPr>
            <a:r>
              <a:rPr lang="en-US" sz="2400" b="1" dirty="0">
                <a:solidFill>
                  <a:schemeClr val="bg1"/>
                </a:solidFill>
              </a:rPr>
              <a:t>Darrell J. Gaskin, PhD MS </a:t>
            </a:r>
            <a:r>
              <a:rPr lang="en-US" sz="2400" dirty="0">
                <a:solidFill>
                  <a:schemeClr val="bg1"/>
                </a:solidFill>
              </a:rPr>
              <a:t>is the William C. and Nancy F. Richardson Professor in Health Policy and Director of the Hopkins Center for Health Disparities Solutions at the Johns Hopkins Bloomberg School of Public Health.</a:t>
            </a:r>
          </a:p>
        </p:txBody>
      </p:sp>
      <p:pic>
        <p:nvPicPr>
          <p:cNvPr id="1032" name="Picture 8" descr="Darrell Gaskin">
            <a:extLst>
              <a:ext uri="{FF2B5EF4-FFF2-40B4-BE49-F238E27FC236}">
                <a16:creationId xmlns:a16="http://schemas.microsoft.com/office/drawing/2014/main" id="{86B71E9B-A919-5EB1-3D35-EB89B1AB5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66" t="7034" r="21966" b="19302"/>
          <a:stretch>
            <a:fillRect/>
          </a:stretch>
        </p:blipFill>
        <p:spPr bwMode="auto">
          <a:xfrm>
            <a:off x="838198" y="1476218"/>
            <a:ext cx="1751309" cy="2617521"/>
          </a:xfrm>
          <a:prstGeom prst="rect">
            <a:avLst/>
          </a:prstGeom>
          <a:noFill/>
          <a:ln w="127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10A29255-474D-3237-7080-B203BEE4C938}"/>
              </a:ext>
            </a:extLst>
          </p:cNvPr>
          <p:cNvPicPr>
            <a:picLocks noGrp="1" noChangeAspect="1"/>
          </p:cNvPicPr>
          <p:nvPr>
            <p:ph idx="1"/>
          </p:nvPr>
        </p:nvPicPr>
        <p:blipFill>
          <a:blip r:embed="rId4"/>
          <a:srcRect l="20212" t="6506" r="25354" b="15948"/>
          <a:stretch>
            <a:fillRect/>
          </a:stretch>
        </p:blipFill>
        <p:spPr>
          <a:xfrm>
            <a:off x="9777492" y="3367008"/>
            <a:ext cx="1751308" cy="2385220"/>
          </a:xfrm>
          <a:ln w="127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86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2EAC0F-A8A4-DEEE-ADAB-74D61DD0A4BC}"/>
              </a:ext>
            </a:extLst>
          </p:cNvPr>
          <p:cNvSpPr>
            <a:spLocks noGrp="1"/>
          </p:cNvSpPr>
          <p:nvPr>
            <p:ph type="title"/>
          </p:nvPr>
        </p:nvSpPr>
        <p:spPr/>
        <p:txBody>
          <a:bodyPr>
            <a:normAutofit fontScale="90000"/>
          </a:bodyPr>
          <a:lstStyle/>
          <a:p>
            <a:r>
              <a:rPr lang="en-US" sz="2400" dirty="0"/>
              <a:t>2025 Better Medicare Alliance report once again</a:t>
            </a:r>
            <a:br>
              <a:rPr lang="en-US" dirty="0"/>
            </a:br>
            <a:r>
              <a:rPr lang="en-US" dirty="0"/>
              <a:t>Repeats MA Industry False Talking Points</a:t>
            </a:r>
          </a:p>
        </p:txBody>
      </p:sp>
      <p:sp>
        <p:nvSpPr>
          <p:cNvPr id="2" name="Text Placeholder 1">
            <a:extLst>
              <a:ext uri="{FF2B5EF4-FFF2-40B4-BE49-F238E27FC236}">
                <a16:creationId xmlns:a16="http://schemas.microsoft.com/office/drawing/2014/main" id="{7B119DA8-9AD5-86E3-5142-AA1094A1C7DC}"/>
              </a:ext>
            </a:extLst>
          </p:cNvPr>
          <p:cNvSpPr>
            <a:spLocks noGrp="1"/>
          </p:cNvSpPr>
          <p:nvPr>
            <p:ph type="body" idx="10"/>
          </p:nvPr>
        </p:nvSpPr>
        <p:spPr/>
        <p:txBody>
          <a:bodyPr/>
          <a:lstStyle/>
          <a:p>
            <a:r>
              <a:rPr lang="en-US" dirty="0"/>
              <a:t>https://</a:t>
            </a:r>
            <a:r>
              <a:rPr lang="en-US" dirty="0" err="1"/>
              <a:t>bettermedicarealliance.org</a:t>
            </a:r>
            <a:r>
              <a:rPr lang="en-US" dirty="0"/>
              <a:t>/wp-content/uploads/2025/10/2025-State-of-Medicare-Advantage.pdf</a:t>
            </a:r>
          </a:p>
        </p:txBody>
      </p:sp>
      <p:grpSp>
        <p:nvGrpSpPr>
          <p:cNvPr id="10" name="Group 9">
            <a:extLst>
              <a:ext uri="{FF2B5EF4-FFF2-40B4-BE49-F238E27FC236}">
                <a16:creationId xmlns:a16="http://schemas.microsoft.com/office/drawing/2014/main" id="{B261F232-C26C-D970-960A-0FE287A497A9}"/>
              </a:ext>
            </a:extLst>
          </p:cNvPr>
          <p:cNvGrpSpPr/>
          <p:nvPr/>
        </p:nvGrpSpPr>
        <p:grpSpPr>
          <a:xfrm>
            <a:off x="5412688" y="1502726"/>
            <a:ext cx="5633823" cy="4326065"/>
            <a:chOff x="297705" y="266656"/>
            <a:chExt cx="7387884" cy="5672963"/>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02B02AF4-E639-8684-6324-83C62583D11C}"/>
                </a:ext>
              </a:extLst>
            </p:cNvPr>
            <p:cNvPicPr>
              <a:picLocks noChangeAspect="1"/>
            </p:cNvPicPr>
            <p:nvPr/>
          </p:nvPicPr>
          <p:blipFill>
            <a:blip r:embed="rId3"/>
            <a:srcRect t="13462"/>
            <a:stretch>
              <a:fillRect/>
            </a:stretch>
          </p:blipFill>
          <p:spPr>
            <a:xfrm>
              <a:off x="297705" y="266656"/>
              <a:ext cx="7387884" cy="5672963"/>
            </a:xfrm>
            <a:prstGeom prst="rect">
              <a:avLst/>
            </a:prstGeom>
          </p:spPr>
        </p:pic>
        <p:sp>
          <p:nvSpPr>
            <p:cNvPr id="9" name="Rectangle 8">
              <a:extLst>
                <a:ext uri="{FF2B5EF4-FFF2-40B4-BE49-F238E27FC236}">
                  <a16:creationId xmlns:a16="http://schemas.microsoft.com/office/drawing/2014/main" id="{3FC50044-902F-1A1A-9524-F8C053621C54}"/>
                </a:ext>
              </a:extLst>
            </p:cNvPr>
            <p:cNvSpPr/>
            <p:nvPr/>
          </p:nvSpPr>
          <p:spPr>
            <a:xfrm>
              <a:off x="332430" y="266656"/>
              <a:ext cx="5284463" cy="692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Better Medicare Alliance - Crunchbase Company Profile &amp; Funding">
              <a:extLst>
                <a:ext uri="{FF2B5EF4-FFF2-40B4-BE49-F238E27FC236}">
                  <a16:creationId xmlns:a16="http://schemas.microsoft.com/office/drawing/2014/main" id="{B346E63F-A077-E1B7-6547-1C6DFF9EC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7102" b="36460"/>
            <a:stretch>
              <a:fillRect/>
            </a:stretch>
          </p:blipFill>
          <p:spPr bwMode="auto">
            <a:xfrm>
              <a:off x="1113040" y="266656"/>
              <a:ext cx="3238449" cy="856173"/>
            </a:xfrm>
            <a:prstGeom prst="rect">
              <a:avLst/>
            </a:prstGeom>
            <a:solidFill>
              <a:schemeClr val="bg1"/>
            </a:solidFill>
          </p:spPr>
        </p:pic>
      </p:grpSp>
      <p:sp>
        <p:nvSpPr>
          <p:cNvPr id="7" name="TextBox 6">
            <a:extLst>
              <a:ext uri="{FF2B5EF4-FFF2-40B4-BE49-F238E27FC236}">
                <a16:creationId xmlns:a16="http://schemas.microsoft.com/office/drawing/2014/main" id="{804B793C-A960-5ACA-C250-01C4DB53529C}"/>
              </a:ext>
            </a:extLst>
          </p:cNvPr>
          <p:cNvSpPr txBox="1"/>
          <p:nvPr/>
        </p:nvSpPr>
        <p:spPr>
          <a:xfrm>
            <a:off x="838200" y="2167116"/>
            <a:ext cx="4429519" cy="2523768"/>
          </a:xfrm>
          <a:prstGeom prst="rect">
            <a:avLst/>
          </a:prstGeom>
          <a:noFill/>
          <a:ln>
            <a:noFill/>
          </a:ln>
          <a:effectLst>
            <a:outerShdw blurRad="50800" dist="38100" dir="2700000" algn="tl" rotWithShape="0">
              <a:prstClr val="black">
                <a:alpha val="40000"/>
              </a:prstClr>
            </a:outerShdw>
          </a:effectLst>
        </p:spPr>
        <p:txBody>
          <a:bodyPr wrap="square" tIns="182880" bIns="182880" rtlCol="0" anchor="ctr" anchorCtr="0">
            <a:spAutoFit/>
          </a:bodyPr>
          <a:lstStyle/>
          <a:p>
            <a:pPr algn="ctr"/>
            <a:r>
              <a:rPr lang="en-US" sz="2800" dirty="0">
                <a:solidFill>
                  <a:schemeClr val="bg1"/>
                </a:solidFill>
                <a:effectLst>
                  <a:outerShdw blurRad="50800" dist="38100" dir="2700000" algn="tl" rotWithShape="0">
                    <a:prstClr val="black">
                      <a:alpha val="40000"/>
                    </a:prstClr>
                  </a:outerShdw>
                </a:effectLst>
              </a:rPr>
              <a:t>“Medicare Advantage is </a:t>
            </a:r>
          </a:p>
          <a:p>
            <a:pPr algn="ctr"/>
            <a:r>
              <a:rPr lang="en-US" sz="2800" b="1" dirty="0">
                <a:solidFill>
                  <a:srgbClr val="FFFF00"/>
                </a:solidFill>
                <a:effectLst>
                  <a:outerShdw blurRad="50800" dist="38100" dir="2700000" algn="tl" rotWithShape="0">
                    <a:prstClr val="black">
                      <a:alpha val="40000"/>
                    </a:prstClr>
                  </a:outerShdw>
                </a:effectLst>
              </a:rPr>
              <a:t>the preferred option </a:t>
            </a:r>
          </a:p>
          <a:p>
            <a:pPr algn="ctr"/>
            <a:r>
              <a:rPr lang="en-US" sz="2800" b="1" dirty="0">
                <a:solidFill>
                  <a:srgbClr val="FFFF00"/>
                </a:solidFill>
                <a:effectLst>
                  <a:outerShdw blurRad="50800" dist="38100" dir="2700000" algn="tl" rotWithShape="0">
                    <a:prstClr val="black">
                      <a:alpha val="40000"/>
                    </a:prstClr>
                  </a:outerShdw>
                </a:effectLst>
              </a:rPr>
              <a:t>for Black and Latino </a:t>
            </a:r>
          </a:p>
          <a:p>
            <a:pPr algn="ctr"/>
            <a:r>
              <a:rPr lang="en-US" sz="2800" dirty="0">
                <a:solidFill>
                  <a:schemeClr val="bg1"/>
                </a:solidFill>
                <a:effectLst>
                  <a:outerShdw blurRad="50800" dist="38100" dir="2700000" algn="tl" rotWithShape="0">
                    <a:prstClr val="black">
                      <a:alpha val="40000"/>
                    </a:prstClr>
                  </a:outerShdw>
                </a:effectLst>
              </a:rPr>
              <a:t>beneficiaries compared to </a:t>
            </a:r>
          </a:p>
          <a:p>
            <a:pPr algn="ctr"/>
            <a:r>
              <a:rPr lang="en-US" sz="2800" dirty="0">
                <a:solidFill>
                  <a:schemeClr val="bg1"/>
                </a:solidFill>
                <a:effectLst>
                  <a:outerShdw blurRad="50800" dist="38100" dir="2700000" algn="tl" rotWithShape="0">
                    <a:prstClr val="black">
                      <a:alpha val="40000"/>
                    </a:prstClr>
                  </a:outerShdw>
                </a:effectLst>
              </a:rPr>
              <a:t>Fee-for-Service Medicare.”</a:t>
            </a:r>
          </a:p>
        </p:txBody>
      </p:sp>
    </p:spTree>
    <p:extLst>
      <p:ext uri="{BB962C8B-B14F-4D97-AF65-F5344CB8AC3E}">
        <p14:creationId xmlns:p14="http://schemas.microsoft.com/office/powerpoint/2010/main" val="27940596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E262-5A31-2204-5AAE-37D1CA009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41A29-8DCD-C88D-0263-02EC910F2EEC}"/>
              </a:ext>
            </a:extLst>
          </p:cNvPr>
          <p:cNvSpPr>
            <a:spLocks noGrp="1"/>
          </p:cNvSpPr>
          <p:nvPr>
            <p:ph type="title"/>
          </p:nvPr>
        </p:nvSpPr>
        <p:spPr/>
        <p:txBody>
          <a:bodyPr/>
          <a:lstStyle/>
          <a:p>
            <a:r>
              <a:rPr lang="en-US" dirty="0"/>
              <a:t>PNHP Has Studied MA for Many Years</a:t>
            </a:r>
          </a:p>
        </p:txBody>
      </p:sp>
      <p:sp>
        <p:nvSpPr>
          <p:cNvPr id="3" name="Text Placeholder 2">
            <a:extLst>
              <a:ext uri="{FF2B5EF4-FFF2-40B4-BE49-F238E27FC236}">
                <a16:creationId xmlns:a16="http://schemas.microsoft.com/office/drawing/2014/main" id="{2F65F62B-30F8-0F3F-7311-750BDDC057DC}"/>
              </a:ext>
            </a:extLst>
          </p:cNvPr>
          <p:cNvSpPr>
            <a:spLocks noGrp="1"/>
          </p:cNvSpPr>
          <p:nvPr>
            <p:ph type="body" idx="10"/>
          </p:nvPr>
        </p:nvSpPr>
        <p:spPr/>
        <p:txBody>
          <a:bodyPr/>
          <a:lstStyle/>
          <a:p>
            <a:r>
              <a:rPr lang="en-US" dirty="0"/>
              <a:t>https://</a:t>
            </a:r>
            <a:r>
              <a:rPr lang="en-US" dirty="0" err="1"/>
              <a:t>pnhp.org</a:t>
            </a:r>
            <a:r>
              <a:rPr lang="en-US" dirty="0"/>
              <a:t>/</a:t>
            </a:r>
            <a:r>
              <a:rPr lang="en-US" dirty="0" err="1"/>
              <a:t>pnhp</a:t>
            </a:r>
            <a:r>
              <a:rPr lang="en-US" dirty="0"/>
              <a:t>-reports-and-proposals/</a:t>
            </a:r>
          </a:p>
        </p:txBody>
      </p:sp>
      <p:grpSp>
        <p:nvGrpSpPr>
          <p:cNvPr id="21" name="Group 20">
            <a:extLst>
              <a:ext uri="{FF2B5EF4-FFF2-40B4-BE49-F238E27FC236}">
                <a16:creationId xmlns:a16="http://schemas.microsoft.com/office/drawing/2014/main" id="{91C0BF4A-4269-B40A-1A23-840887AF569E}"/>
              </a:ext>
            </a:extLst>
          </p:cNvPr>
          <p:cNvGrpSpPr/>
          <p:nvPr/>
        </p:nvGrpSpPr>
        <p:grpSpPr>
          <a:xfrm>
            <a:off x="838200" y="1690688"/>
            <a:ext cx="2988848" cy="3887424"/>
            <a:chOff x="397196" y="646894"/>
            <a:chExt cx="3564626" cy="4636306"/>
          </a:xfrm>
        </p:grpSpPr>
        <p:pic>
          <p:nvPicPr>
            <p:cNvPr id="17" name="Picture 16">
              <a:extLst>
                <a:ext uri="{FF2B5EF4-FFF2-40B4-BE49-F238E27FC236}">
                  <a16:creationId xmlns:a16="http://schemas.microsoft.com/office/drawing/2014/main" id="{8DE62544-981B-625B-79CD-426DA1942890}"/>
                </a:ext>
              </a:extLst>
            </p:cNvPr>
            <p:cNvPicPr>
              <a:picLocks noChangeAspect="1"/>
            </p:cNvPicPr>
            <p:nvPr/>
          </p:nvPicPr>
          <p:blipFill>
            <a:blip r:embed="rId3"/>
            <a:stretch>
              <a:fillRect/>
            </a:stretch>
          </p:blipFill>
          <p:spPr>
            <a:xfrm>
              <a:off x="397196" y="646894"/>
              <a:ext cx="3564626" cy="4636306"/>
            </a:xfrm>
            <a:prstGeom prst="rect">
              <a:avLst/>
            </a:prstGeom>
            <a:ln>
              <a:solidFill>
                <a:schemeClr val="bg1"/>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763C40AA-CC71-9A3F-71F1-D0E7508B2F4C}"/>
                </a:ext>
              </a:extLst>
            </p:cNvPr>
            <p:cNvSpPr txBox="1"/>
            <p:nvPr/>
          </p:nvSpPr>
          <p:spPr>
            <a:xfrm>
              <a:off x="1275255" y="4140200"/>
              <a:ext cx="1808508" cy="400110"/>
            </a:xfrm>
            <a:prstGeom prst="rect">
              <a:avLst/>
            </a:prstGeom>
            <a:noFill/>
          </p:spPr>
          <p:txBody>
            <a:bodyPr wrap="none" rtlCol="0">
              <a:spAutoFit/>
            </a:bodyPr>
            <a:lstStyle/>
            <a:p>
              <a:pPr algn="ctr">
                <a:spcAft>
                  <a:spcPts val="1200"/>
                </a:spcAft>
              </a:pPr>
              <a:r>
                <a:rPr lang="en-US" sz="2000" b="1" dirty="0">
                  <a:solidFill>
                    <a:schemeClr val="bg1"/>
                  </a:solidFill>
                  <a:effectLst>
                    <a:glow rad="50800">
                      <a:schemeClr val="tx1"/>
                    </a:glow>
                    <a:outerShdw blurRad="50800" dist="38100" dir="2700000" algn="tl" rotWithShape="0">
                      <a:prstClr val="black">
                        <a:alpha val="40000"/>
                      </a:prstClr>
                    </a:outerShdw>
                  </a:effectLst>
                </a:rPr>
                <a:t>October 2023</a:t>
              </a:r>
            </a:p>
          </p:txBody>
        </p:sp>
      </p:grpSp>
      <p:grpSp>
        <p:nvGrpSpPr>
          <p:cNvPr id="22" name="Group 21">
            <a:extLst>
              <a:ext uri="{FF2B5EF4-FFF2-40B4-BE49-F238E27FC236}">
                <a16:creationId xmlns:a16="http://schemas.microsoft.com/office/drawing/2014/main" id="{DA7389F4-1F19-2616-8495-CF6C9366E352}"/>
              </a:ext>
            </a:extLst>
          </p:cNvPr>
          <p:cNvGrpSpPr/>
          <p:nvPr/>
        </p:nvGrpSpPr>
        <p:grpSpPr>
          <a:xfrm>
            <a:off x="4514769" y="1690686"/>
            <a:ext cx="2988849" cy="3887425"/>
            <a:chOff x="4294267" y="646894"/>
            <a:chExt cx="3564627" cy="4636306"/>
          </a:xfrm>
        </p:grpSpPr>
        <p:pic>
          <p:nvPicPr>
            <p:cNvPr id="10" name="Picture 9">
              <a:extLst>
                <a:ext uri="{FF2B5EF4-FFF2-40B4-BE49-F238E27FC236}">
                  <a16:creationId xmlns:a16="http://schemas.microsoft.com/office/drawing/2014/main" id="{4B8473E9-5914-4036-DE98-9280D6086A3E}"/>
                </a:ext>
              </a:extLst>
            </p:cNvPr>
            <p:cNvPicPr>
              <a:picLocks noChangeAspect="1"/>
            </p:cNvPicPr>
            <p:nvPr/>
          </p:nvPicPr>
          <p:blipFill>
            <a:blip r:embed="rId4"/>
            <a:stretch>
              <a:fillRect/>
            </a:stretch>
          </p:blipFill>
          <p:spPr>
            <a:xfrm>
              <a:off x="4294267" y="646894"/>
              <a:ext cx="3564627" cy="4636306"/>
            </a:xfrm>
            <a:prstGeom prst="rect">
              <a:avLst/>
            </a:prstGeom>
            <a:ln>
              <a:solidFill>
                <a:schemeClr val="bg1"/>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240AAE54-8749-E091-46C1-D8378B67AA93}"/>
                </a:ext>
              </a:extLst>
            </p:cNvPr>
            <p:cNvSpPr txBox="1"/>
            <p:nvPr/>
          </p:nvSpPr>
          <p:spPr>
            <a:xfrm>
              <a:off x="5414379" y="4140200"/>
              <a:ext cx="1324402" cy="400110"/>
            </a:xfrm>
            <a:prstGeom prst="rect">
              <a:avLst/>
            </a:prstGeom>
            <a:noFill/>
          </p:spPr>
          <p:txBody>
            <a:bodyPr wrap="none" rtlCol="0">
              <a:spAutoFit/>
            </a:bodyPr>
            <a:lstStyle/>
            <a:p>
              <a:pPr algn="ctr">
                <a:spcAft>
                  <a:spcPts val="1200"/>
                </a:spcAft>
              </a:pPr>
              <a:r>
                <a:rPr lang="en-US" sz="2000" b="1" dirty="0">
                  <a:solidFill>
                    <a:schemeClr val="bg1"/>
                  </a:solidFill>
                  <a:effectLst>
                    <a:glow rad="50800">
                      <a:schemeClr val="tx1"/>
                    </a:glow>
                    <a:outerShdw blurRad="50800" dist="38100" dir="2700000" algn="tl" rotWithShape="0">
                      <a:prstClr val="black">
                        <a:alpha val="40000"/>
                      </a:prstClr>
                    </a:outerShdw>
                  </a:effectLst>
                </a:rPr>
                <a:t>May 2024</a:t>
              </a:r>
            </a:p>
          </p:txBody>
        </p:sp>
      </p:grpSp>
      <p:grpSp>
        <p:nvGrpSpPr>
          <p:cNvPr id="24" name="Group 23">
            <a:extLst>
              <a:ext uri="{FF2B5EF4-FFF2-40B4-BE49-F238E27FC236}">
                <a16:creationId xmlns:a16="http://schemas.microsoft.com/office/drawing/2014/main" id="{A5FB6DEF-E899-8CB9-8340-9C45AF24A44B}"/>
              </a:ext>
            </a:extLst>
          </p:cNvPr>
          <p:cNvGrpSpPr/>
          <p:nvPr/>
        </p:nvGrpSpPr>
        <p:grpSpPr>
          <a:xfrm>
            <a:off x="8191338" y="1690686"/>
            <a:ext cx="3021415" cy="3887425"/>
            <a:chOff x="8191338" y="646894"/>
            <a:chExt cx="3603466" cy="4636306"/>
          </a:xfrm>
        </p:grpSpPr>
        <p:pic>
          <p:nvPicPr>
            <p:cNvPr id="15" name="Picture 14">
              <a:extLst>
                <a:ext uri="{FF2B5EF4-FFF2-40B4-BE49-F238E27FC236}">
                  <a16:creationId xmlns:a16="http://schemas.microsoft.com/office/drawing/2014/main" id="{FE112B87-2B04-256D-072C-CA28BF42A42A}"/>
                </a:ext>
              </a:extLst>
            </p:cNvPr>
            <p:cNvPicPr>
              <a:picLocks noChangeAspect="1"/>
            </p:cNvPicPr>
            <p:nvPr/>
          </p:nvPicPr>
          <p:blipFill>
            <a:blip r:embed="rId5"/>
            <a:stretch>
              <a:fillRect/>
            </a:stretch>
          </p:blipFill>
          <p:spPr>
            <a:xfrm>
              <a:off x="8191338" y="646894"/>
              <a:ext cx="3603466" cy="4636306"/>
            </a:xfrm>
            <a:prstGeom prst="rect">
              <a:avLst/>
            </a:prstGeom>
            <a:ln>
              <a:solidFill>
                <a:schemeClr val="bg1"/>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2A3096D3-064F-156D-A688-EBB2DD243D45}"/>
                </a:ext>
              </a:extLst>
            </p:cNvPr>
            <p:cNvSpPr txBox="1"/>
            <p:nvPr/>
          </p:nvSpPr>
          <p:spPr>
            <a:xfrm>
              <a:off x="9088817" y="3940145"/>
              <a:ext cx="1808508" cy="400110"/>
            </a:xfrm>
            <a:prstGeom prst="rect">
              <a:avLst/>
            </a:prstGeom>
            <a:noFill/>
          </p:spPr>
          <p:txBody>
            <a:bodyPr wrap="none" rtlCol="0">
              <a:spAutoFit/>
            </a:bodyPr>
            <a:lstStyle/>
            <a:p>
              <a:pPr algn="ctr">
                <a:spcAft>
                  <a:spcPts val="1200"/>
                </a:spcAft>
              </a:pPr>
              <a:r>
                <a:rPr lang="en-US" sz="2000" b="1" dirty="0">
                  <a:solidFill>
                    <a:schemeClr val="bg1"/>
                  </a:solidFill>
                  <a:effectLst>
                    <a:glow rad="50800">
                      <a:schemeClr val="tx1"/>
                    </a:glow>
                    <a:outerShdw blurRad="50800" dist="38100" dir="2700000" algn="tl" rotWithShape="0">
                      <a:prstClr val="black">
                        <a:alpha val="40000"/>
                      </a:prstClr>
                    </a:outerShdw>
                  </a:effectLst>
                </a:rPr>
                <a:t>October 2025</a:t>
              </a:r>
            </a:p>
          </p:txBody>
        </p:sp>
      </p:grpSp>
      <p:sp>
        <p:nvSpPr>
          <p:cNvPr id="4" name="Rectangle 3">
            <a:extLst>
              <a:ext uri="{FF2B5EF4-FFF2-40B4-BE49-F238E27FC236}">
                <a16:creationId xmlns:a16="http://schemas.microsoft.com/office/drawing/2014/main" id="{95B3E1BB-7C53-0A33-1088-02F5C1CB98FD}"/>
              </a:ext>
            </a:extLst>
          </p:cNvPr>
          <p:cNvSpPr/>
          <p:nvPr/>
        </p:nvSpPr>
        <p:spPr>
          <a:xfrm>
            <a:off x="8191337" y="1690685"/>
            <a:ext cx="2988847" cy="3887423"/>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93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5E6D-0742-FCB9-AF8A-71019EA4D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F8837-DF9A-3907-93E1-287F074FC871}"/>
              </a:ext>
            </a:extLst>
          </p:cNvPr>
          <p:cNvSpPr>
            <a:spLocks noGrp="1"/>
          </p:cNvSpPr>
          <p:nvPr>
            <p:ph type="title"/>
          </p:nvPr>
        </p:nvSpPr>
        <p:spPr/>
        <p:txBody>
          <a:bodyPr/>
          <a:lstStyle/>
          <a:p>
            <a:r>
              <a:rPr lang="en-US" dirty="0"/>
              <a:t>Three Key Findings</a:t>
            </a:r>
          </a:p>
        </p:txBody>
      </p:sp>
      <p:sp>
        <p:nvSpPr>
          <p:cNvPr id="3" name="Text Placeholder 2">
            <a:extLst>
              <a:ext uri="{FF2B5EF4-FFF2-40B4-BE49-F238E27FC236}">
                <a16:creationId xmlns:a16="http://schemas.microsoft.com/office/drawing/2014/main" id="{575834E3-F9F8-AFD1-8AD6-25959E326CDE}"/>
              </a:ext>
            </a:extLst>
          </p:cNvPr>
          <p:cNvSpPr>
            <a:spLocks noGrp="1"/>
          </p:cNvSpPr>
          <p:nvPr>
            <p:ph type="body" idx="10"/>
          </p:nvPr>
        </p:nvSpPr>
        <p:spPr/>
        <p:txBody>
          <a:bodyPr/>
          <a:lstStyle/>
          <a:p>
            <a:r>
              <a:rPr lang="en-US" dirty="0"/>
              <a:t>https://</a:t>
            </a:r>
            <a:r>
              <a:rPr lang="en-US" dirty="0" err="1"/>
              <a:t>pnhp.org</a:t>
            </a:r>
            <a:r>
              <a:rPr lang="en-US" dirty="0"/>
              <a:t>/</a:t>
            </a:r>
            <a:r>
              <a:rPr lang="en-US" dirty="0" err="1"/>
              <a:t>pnhp</a:t>
            </a:r>
            <a:r>
              <a:rPr lang="en-US" dirty="0"/>
              <a:t>-reports-and-proposals/</a:t>
            </a:r>
          </a:p>
        </p:txBody>
      </p:sp>
      <p:sp>
        <p:nvSpPr>
          <p:cNvPr id="8" name="Freeform 7">
            <a:extLst>
              <a:ext uri="{FF2B5EF4-FFF2-40B4-BE49-F238E27FC236}">
                <a16:creationId xmlns:a16="http://schemas.microsoft.com/office/drawing/2014/main" id="{0203A80A-7318-0493-F193-2F7D6EBC1648}"/>
              </a:ext>
            </a:extLst>
          </p:cNvPr>
          <p:cNvSpPr/>
          <p:nvPr/>
        </p:nvSpPr>
        <p:spPr>
          <a:xfrm>
            <a:off x="4195970" y="147737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1. Diversity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is </a:t>
            </a:r>
            <a:r>
              <a:rPr lang="en-US" sz="2400" b="1" kern="1200" dirty="0">
                <a:solidFill>
                  <a:srgbClr val="FFFF00"/>
                </a:solidFill>
                <a:effectLst>
                  <a:outerShdw blurRad="50800" dist="38100" dir="2700000" algn="tl" rotWithShape="0">
                    <a:prstClr val="black">
                      <a:alpha val="40000"/>
                    </a:prstClr>
                  </a:outerShdw>
                </a:effectLst>
              </a:rPr>
              <a:t>not equity.</a:t>
            </a:r>
            <a:endParaRPr lang="en-US" sz="2400" kern="1200" dirty="0">
              <a:effectLst>
                <a:outerShdw blurRad="50800" dist="38100" dir="2700000" algn="tl" rotWithShape="0">
                  <a:prstClr val="black">
                    <a:alpha val="40000"/>
                  </a:prstClr>
                </a:outerShdw>
              </a:effectLst>
            </a:endParaRPr>
          </a:p>
        </p:txBody>
      </p:sp>
      <p:sp>
        <p:nvSpPr>
          <p:cNvPr id="9" name="Freeform 8">
            <a:extLst>
              <a:ext uri="{FF2B5EF4-FFF2-40B4-BE49-F238E27FC236}">
                <a16:creationId xmlns:a16="http://schemas.microsoft.com/office/drawing/2014/main" id="{89EE66BA-2527-4106-EA74-B389463A239E}"/>
              </a:ext>
            </a:extLst>
          </p:cNvPr>
          <p:cNvSpPr/>
          <p:nvPr/>
        </p:nvSpPr>
        <p:spPr>
          <a:xfrm>
            <a:off x="7467601" y="414793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2. People of color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are lured into MA </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and </a:t>
            </a:r>
            <a:r>
              <a:rPr lang="en-US" sz="2400" b="1" kern="1200" dirty="0">
                <a:solidFill>
                  <a:srgbClr val="FFFF00"/>
                </a:solidFill>
                <a:effectLst>
                  <a:outerShdw blurRad="50800" dist="38100" dir="2700000" algn="tl" rotWithShape="0">
                    <a:prstClr val="black">
                      <a:alpha val="40000"/>
                    </a:prstClr>
                  </a:outerShdw>
                </a:effectLst>
              </a:rPr>
              <a:t>trapped there</a:t>
            </a:r>
            <a:r>
              <a:rPr lang="en-US" sz="2400" kern="1200" dirty="0">
                <a:effectLst>
                  <a:outerShdw blurRad="50800" dist="38100" dir="2700000" algn="tl" rotWithShape="0">
                    <a:prstClr val="black">
                      <a:alpha val="40000"/>
                    </a:prstClr>
                  </a:outerShdw>
                </a:effectLst>
              </a:rPr>
              <a:t>.</a:t>
            </a:r>
          </a:p>
        </p:txBody>
      </p:sp>
      <p:sp>
        <p:nvSpPr>
          <p:cNvPr id="11" name="Freeform 10">
            <a:extLst>
              <a:ext uri="{FF2B5EF4-FFF2-40B4-BE49-F238E27FC236}">
                <a16:creationId xmlns:a16="http://schemas.microsoft.com/office/drawing/2014/main" id="{6E87DFA0-1A8A-46CA-A346-9E80FF765793}"/>
              </a:ext>
            </a:extLst>
          </p:cNvPr>
          <p:cNvSpPr/>
          <p:nvPr/>
        </p:nvSpPr>
        <p:spPr>
          <a:xfrm>
            <a:off x="752061" y="4147930"/>
            <a:ext cx="3972339" cy="1502964"/>
          </a:xfrm>
          <a:custGeom>
            <a:avLst/>
            <a:gdLst>
              <a:gd name="connsiteX0" fmla="*/ 0 w 4121139"/>
              <a:gd name="connsiteY0" fmla="*/ 145138 h 870812"/>
              <a:gd name="connsiteX1" fmla="*/ 145138 w 4121139"/>
              <a:gd name="connsiteY1" fmla="*/ 0 h 870812"/>
              <a:gd name="connsiteX2" fmla="*/ 3976001 w 4121139"/>
              <a:gd name="connsiteY2" fmla="*/ 0 h 870812"/>
              <a:gd name="connsiteX3" fmla="*/ 4121139 w 4121139"/>
              <a:gd name="connsiteY3" fmla="*/ 145138 h 870812"/>
              <a:gd name="connsiteX4" fmla="*/ 4121139 w 4121139"/>
              <a:gd name="connsiteY4" fmla="*/ 725674 h 870812"/>
              <a:gd name="connsiteX5" fmla="*/ 3976001 w 4121139"/>
              <a:gd name="connsiteY5" fmla="*/ 870812 h 870812"/>
              <a:gd name="connsiteX6" fmla="*/ 145138 w 4121139"/>
              <a:gd name="connsiteY6" fmla="*/ 870812 h 870812"/>
              <a:gd name="connsiteX7" fmla="*/ 0 w 4121139"/>
              <a:gd name="connsiteY7" fmla="*/ 725674 h 870812"/>
              <a:gd name="connsiteX8" fmla="*/ 0 w 4121139"/>
              <a:gd name="connsiteY8" fmla="*/ 145138 h 8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139" h="870812">
                <a:moveTo>
                  <a:pt x="0" y="145138"/>
                </a:moveTo>
                <a:cubicBezTo>
                  <a:pt x="0" y="64980"/>
                  <a:pt x="64980" y="0"/>
                  <a:pt x="145138" y="0"/>
                </a:cubicBezTo>
                <a:lnTo>
                  <a:pt x="3976001" y="0"/>
                </a:lnTo>
                <a:cubicBezTo>
                  <a:pt x="4056159" y="0"/>
                  <a:pt x="4121139" y="64980"/>
                  <a:pt x="4121139" y="145138"/>
                </a:cubicBezTo>
                <a:lnTo>
                  <a:pt x="4121139" y="725674"/>
                </a:lnTo>
                <a:cubicBezTo>
                  <a:pt x="4121139" y="805832"/>
                  <a:pt x="4056159" y="870812"/>
                  <a:pt x="3976001" y="870812"/>
                </a:cubicBezTo>
                <a:lnTo>
                  <a:pt x="145138" y="870812"/>
                </a:lnTo>
                <a:cubicBezTo>
                  <a:pt x="64980" y="870812"/>
                  <a:pt x="0" y="805832"/>
                  <a:pt x="0" y="725674"/>
                </a:cubicBezTo>
                <a:lnTo>
                  <a:pt x="0" y="145138"/>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10" tIns="93310" rIns="93310" bIns="93310" numCol="1" spcCol="1270" anchor="ctr" anchorCtr="0">
            <a:noAutofit/>
          </a:bodyPr>
          <a:lstStyle/>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3. </a:t>
            </a:r>
            <a:r>
              <a:rPr lang="en-US" sz="2400" b="1" kern="1200" dirty="0">
                <a:solidFill>
                  <a:srgbClr val="FFFF00"/>
                </a:solidFill>
                <a:effectLst>
                  <a:outerShdw blurRad="50800" dist="38100" dir="2700000" algn="tl" rotWithShape="0">
                    <a:prstClr val="black">
                      <a:alpha val="40000"/>
                    </a:prstClr>
                  </a:outerShdw>
                </a:effectLst>
              </a:rPr>
              <a:t>MA upcoding </a:t>
            </a:r>
            <a:r>
              <a:rPr lang="en-US" sz="2400" kern="1200" dirty="0">
                <a:effectLst>
                  <a:outerShdw blurRad="50800" dist="38100" dir="2700000" algn="tl" rotWithShape="0">
                    <a:prstClr val="black">
                      <a:alpha val="40000"/>
                    </a:prstClr>
                  </a:outerShdw>
                </a:effectLst>
              </a:rPr>
              <a:t>makes</a:t>
            </a:r>
          </a:p>
          <a:p>
            <a:pPr marL="0" lvl="0" indent="0" algn="ctr" defTabSz="889000">
              <a:spcBef>
                <a:spcPct val="0"/>
              </a:spcBef>
              <a:buNone/>
            </a:pPr>
            <a:r>
              <a:rPr lang="en-US" sz="2400" kern="1200" dirty="0">
                <a:effectLst>
                  <a:outerShdw blurRad="50800" dist="38100" dir="2700000" algn="tl" rotWithShape="0">
                    <a:prstClr val="black">
                      <a:alpha val="40000"/>
                    </a:prstClr>
                  </a:outerShdw>
                </a:effectLst>
              </a:rPr>
              <a:t> their “data” misleading and </a:t>
            </a:r>
            <a:r>
              <a:rPr lang="en-US" sz="2400" b="1" kern="1200" dirty="0">
                <a:solidFill>
                  <a:srgbClr val="FFFF00"/>
                </a:solidFill>
                <a:effectLst>
                  <a:outerShdw blurRad="50800" dist="38100" dir="2700000" algn="tl" rotWithShape="0">
                    <a:prstClr val="black">
                      <a:alpha val="40000"/>
                    </a:prstClr>
                  </a:outerShdw>
                </a:effectLst>
              </a:rPr>
              <a:t>distorts their “evidence.”</a:t>
            </a:r>
          </a:p>
        </p:txBody>
      </p:sp>
      <p:sp>
        <p:nvSpPr>
          <p:cNvPr id="12" name="Freeform 11">
            <a:extLst>
              <a:ext uri="{FF2B5EF4-FFF2-40B4-BE49-F238E27FC236}">
                <a16:creationId xmlns:a16="http://schemas.microsoft.com/office/drawing/2014/main" id="{953D5A79-9C9B-444B-E7D6-F5339DFC02AA}"/>
              </a:ext>
            </a:extLst>
          </p:cNvPr>
          <p:cNvSpPr/>
          <p:nvPr/>
        </p:nvSpPr>
        <p:spPr>
          <a:xfrm flipV="1">
            <a:off x="5861626" y="2842688"/>
            <a:ext cx="468747" cy="586311"/>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3" name="Freeform 12">
            <a:extLst>
              <a:ext uri="{FF2B5EF4-FFF2-40B4-BE49-F238E27FC236}">
                <a16:creationId xmlns:a16="http://schemas.microsoft.com/office/drawing/2014/main" id="{102CC72B-1A8F-284A-66B5-F87985208C19}"/>
              </a:ext>
            </a:extLst>
          </p:cNvPr>
          <p:cNvSpPr/>
          <p:nvPr/>
        </p:nvSpPr>
        <p:spPr>
          <a:xfrm rot="5400000" flipV="1">
            <a:off x="6837907" y="4269181"/>
            <a:ext cx="468747" cy="974033"/>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sp>
        <p:nvSpPr>
          <p:cNvPr id="14" name="Freeform 13">
            <a:extLst>
              <a:ext uri="{FF2B5EF4-FFF2-40B4-BE49-F238E27FC236}">
                <a16:creationId xmlns:a16="http://schemas.microsoft.com/office/drawing/2014/main" id="{10D07736-8FD1-039B-1C4B-C801FEAA3536}"/>
              </a:ext>
            </a:extLst>
          </p:cNvPr>
          <p:cNvSpPr/>
          <p:nvPr/>
        </p:nvSpPr>
        <p:spPr>
          <a:xfrm rot="16200000" flipH="1" flipV="1">
            <a:off x="4885347" y="4269182"/>
            <a:ext cx="468747" cy="974033"/>
          </a:xfrm>
          <a:custGeom>
            <a:avLst/>
            <a:gdLst>
              <a:gd name="connsiteX0" fmla="*/ 0 w 468747"/>
              <a:gd name="connsiteY0" fmla="*/ 257811 h 468747"/>
              <a:gd name="connsiteX1" fmla="*/ 105468 w 468747"/>
              <a:gd name="connsiteY1" fmla="*/ 257811 h 468747"/>
              <a:gd name="connsiteX2" fmla="*/ 105468 w 468747"/>
              <a:gd name="connsiteY2" fmla="*/ 0 h 468747"/>
              <a:gd name="connsiteX3" fmla="*/ 363279 w 468747"/>
              <a:gd name="connsiteY3" fmla="*/ 0 h 468747"/>
              <a:gd name="connsiteX4" fmla="*/ 363279 w 468747"/>
              <a:gd name="connsiteY4" fmla="*/ 257811 h 468747"/>
              <a:gd name="connsiteX5" fmla="*/ 468747 w 468747"/>
              <a:gd name="connsiteY5" fmla="*/ 257811 h 468747"/>
              <a:gd name="connsiteX6" fmla="*/ 234374 w 468747"/>
              <a:gd name="connsiteY6" fmla="*/ 468747 h 468747"/>
              <a:gd name="connsiteX7" fmla="*/ 0 w 468747"/>
              <a:gd name="connsiteY7" fmla="*/ 257811 h 46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47" h="468747">
                <a:moveTo>
                  <a:pt x="0" y="257811"/>
                </a:moveTo>
                <a:lnTo>
                  <a:pt x="105468" y="257811"/>
                </a:lnTo>
                <a:lnTo>
                  <a:pt x="105468" y="0"/>
                </a:lnTo>
                <a:lnTo>
                  <a:pt x="363279" y="0"/>
                </a:lnTo>
                <a:lnTo>
                  <a:pt x="363279" y="257811"/>
                </a:lnTo>
                <a:lnTo>
                  <a:pt x="468747" y="257811"/>
                </a:lnTo>
                <a:lnTo>
                  <a:pt x="234374" y="468747"/>
                </a:lnTo>
                <a:lnTo>
                  <a:pt x="0" y="257811"/>
                </a:lnTo>
                <a:close/>
              </a:path>
            </a:pathLst>
          </a:custGeom>
          <a:solidFill>
            <a:schemeClr val="accent1">
              <a:tint val="40000"/>
              <a:hueOff val="0"/>
              <a:satOff val="0"/>
              <a:lumOff val="0"/>
            </a:schemeClr>
          </a:solidFill>
          <a:ln>
            <a:solidFill>
              <a:schemeClr val="bg1"/>
            </a:solid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868" tIns="25400" rIns="130868" bIns="141415" numCol="1" spcCol="1270" anchor="ctr" anchorCtr="0">
            <a:noAutofit/>
          </a:bodyPr>
          <a:lstStyle/>
          <a:p>
            <a:pPr marL="0" lvl="0" indent="0" algn="ctr" defTabSz="889000">
              <a:lnSpc>
                <a:spcPct val="90000"/>
              </a:lnSpc>
              <a:spcBef>
                <a:spcPts val="0"/>
              </a:spcBef>
              <a:spcAft>
                <a:spcPts val="0"/>
              </a:spcAft>
              <a:buNone/>
            </a:pPr>
            <a:endParaRPr lang="en-US" sz="2000" kern="1200">
              <a:effectLst>
                <a:outerShdw blurRad="50800" dist="38100" dir="2700000" algn="tl" rotWithShape="0">
                  <a:prstClr val="black">
                    <a:alpha val="40000"/>
                  </a:prstClr>
                </a:outerShdw>
              </a:effectLst>
            </a:endParaRPr>
          </a:p>
        </p:txBody>
      </p:sp>
      <p:grpSp>
        <p:nvGrpSpPr>
          <p:cNvPr id="5" name="Group 4">
            <a:extLst>
              <a:ext uri="{FF2B5EF4-FFF2-40B4-BE49-F238E27FC236}">
                <a16:creationId xmlns:a16="http://schemas.microsoft.com/office/drawing/2014/main" id="{14DE0427-440E-B84D-4224-634C64737A84}"/>
              </a:ext>
            </a:extLst>
          </p:cNvPr>
          <p:cNvGrpSpPr/>
          <p:nvPr/>
        </p:nvGrpSpPr>
        <p:grpSpPr>
          <a:xfrm>
            <a:off x="5240036" y="3288360"/>
            <a:ext cx="1711929" cy="2202609"/>
            <a:chOff x="8191338" y="646894"/>
            <a:chExt cx="3603466" cy="4636306"/>
          </a:xfrm>
        </p:grpSpPr>
        <p:pic>
          <p:nvPicPr>
            <p:cNvPr id="6" name="Picture 5">
              <a:extLst>
                <a:ext uri="{FF2B5EF4-FFF2-40B4-BE49-F238E27FC236}">
                  <a16:creationId xmlns:a16="http://schemas.microsoft.com/office/drawing/2014/main" id="{E99401C2-36C3-6A3A-7D56-DEE3DA8AFAE5}"/>
                </a:ext>
              </a:extLst>
            </p:cNvPr>
            <p:cNvPicPr>
              <a:picLocks noChangeAspect="1"/>
            </p:cNvPicPr>
            <p:nvPr/>
          </p:nvPicPr>
          <p:blipFill>
            <a:blip r:embed="rId3"/>
            <a:stretch>
              <a:fillRect/>
            </a:stretch>
          </p:blipFill>
          <p:spPr>
            <a:xfrm>
              <a:off x="8191338" y="646894"/>
              <a:ext cx="3603466" cy="4636306"/>
            </a:xfrm>
            <a:prstGeom prst="rect">
              <a:avLst/>
            </a:prstGeom>
            <a:ln>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9A22A3C-2A9E-BE35-0AE8-A7F6CD9E4801}"/>
                </a:ext>
              </a:extLst>
            </p:cNvPr>
            <p:cNvSpPr txBox="1"/>
            <p:nvPr/>
          </p:nvSpPr>
          <p:spPr>
            <a:xfrm>
              <a:off x="8703186" y="3940146"/>
              <a:ext cx="2579765" cy="650360"/>
            </a:xfrm>
            <a:prstGeom prst="rect">
              <a:avLst/>
            </a:prstGeom>
            <a:noFill/>
          </p:spPr>
          <p:txBody>
            <a:bodyPr wrap="none" rtlCol="0">
              <a:spAutoFit/>
            </a:bodyPr>
            <a:lstStyle/>
            <a:p>
              <a:pPr algn="ctr">
                <a:spcAft>
                  <a:spcPts val="1200"/>
                </a:spcAft>
              </a:pPr>
              <a:r>
                <a:rPr lang="en-US" sz="900" b="1" dirty="0">
                  <a:solidFill>
                    <a:schemeClr val="bg1"/>
                  </a:solidFill>
                  <a:effectLst>
                    <a:glow rad="50800">
                      <a:schemeClr val="tx1"/>
                    </a:glow>
                    <a:outerShdw blurRad="50800" dist="38100" dir="2700000" algn="tl" rotWithShape="0">
                      <a:prstClr val="black">
                        <a:alpha val="40000"/>
                      </a:prstClr>
                    </a:outerShdw>
                  </a:effectLst>
                </a:rPr>
                <a:t>October 2025</a:t>
              </a:r>
            </a:p>
          </p:txBody>
        </p:sp>
      </p:grpSp>
    </p:spTree>
    <p:extLst>
      <p:ext uri="{BB962C8B-B14F-4D97-AF65-F5344CB8AC3E}">
        <p14:creationId xmlns:p14="http://schemas.microsoft.com/office/powerpoint/2010/main" val="3766650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F5D89-CF30-89C2-B911-7589DE661D42}"/>
              </a:ext>
            </a:extLst>
          </p:cNvPr>
          <p:cNvSpPr>
            <a:spLocks noGrp="1"/>
          </p:cNvSpPr>
          <p:nvPr>
            <p:ph type="title"/>
          </p:nvPr>
        </p:nvSpPr>
        <p:spPr/>
        <p:txBody>
          <a:bodyPr/>
          <a:lstStyle/>
          <a:p>
            <a:r>
              <a:rPr lang="en-US" sz="2400" dirty="0"/>
              <a:t>Finding #1: </a:t>
            </a:r>
            <a:br>
              <a:rPr lang="en-US" dirty="0"/>
            </a:br>
            <a:r>
              <a:rPr lang="en-US" dirty="0"/>
              <a:t>Diversity Is Not Equity</a:t>
            </a:r>
          </a:p>
        </p:txBody>
      </p:sp>
      <p:graphicFrame>
        <p:nvGraphicFramePr>
          <p:cNvPr id="3" name="Diagram 2">
            <a:extLst>
              <a:ext uri="{FF2B5EF4-FFF2-40B4-BE49-F238E27FC236}">
                <a16:creationId xmlns:a16="http://schemas.microsoft.com/office/drawing/2014/main" id="{BD4973DB-C3DB-CE35-835E-BDDF0F9D916E}"/>
              </a:ext>
            </a:extLst>
          </p:cNvPr>
          <p:cNvGraphicFramePr/>
          <p:nvPr/>
        </p:nvGraphicFramePr>
        <p:xfrm>
          <a:off x="838199" y="1585782"/>
          <a:ext cx="10515600" cy="4021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95EC0949-9924-F1B3-82E0-E86B34939DA5}"/>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20422132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9F1ED388-1FE1-294D-8AB5-593A6EF5FC3F}"/>
                                            </p:graphicEl>
                                          </p:spTgt>
                                        </p:tgtEl>
                                        <p:attrNameLst>
                                          <p:attrName>style.visibility</p:attrName>
                                        </p:attrNameLst>
                                      </p:cBhvr>
                                      <p:to>
                                        <p:strVal val="visible"/>
                                      </p:to>
                                    </p:set>
                                    <p:animEffect transition="in" filter="fade">
                                      <p:cBhvr>
                                        <p:cTn id="7" dur="500"/>
                                        <p:tgtEl>
                                          <p:spTgt spid="3">
                                            <p:graphicEl>
                                              <a:dgm id="{9F1ED388-1FE1-294D-8AB5-593A6EF5FC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306B7346-D6E5-3343-8C47-63E92371E63E}"/>
                                            </p:graphicEl>
                                          </p:spTgt>
                                        </p:tgtEl>
                                        <p:attrNameLst>
                                          <p:attrName>style.visibility</p:attrName>
                                        </p:attrNameLst>
                                      </p:cBhvr>
                                      <p:to>
                                        <p:strVal val="visible"/>
                                      </p:to>
                                    </p:set>
                                    <p:animEffect transition="in" filter="wipe(up)">
                                      <p:cBhvr>
                                        <p:cTn id="12" dur="500"/>
                                        <p:tgtEl>
                                          <p:spTgt spid="3">
                                            <p:graphicEl>
                                              <a:dgm id="{306B7346-D6E5-3343-8C47-63E92371E63E}"/>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graphicEl>
                                              <a:dgm id="{E193A5E0-277E-7E47-BA52-0ECD685498CF}"/>
                                            </p:graphicEl>
                                          </p:spTgt>
                                        </p:tgtEl>
                                        <p:attrNameLst>
                                          <p:attrName>style.visibility</p:attrName>
                                        </p:attrNameLst>
                                      </p:cBhvr>
                                      <p:to>
                                        <p:strVal val="visible"/>
                                      </p:to>
                                    </p:set>
                                    <p:animEffect transition="in" filter="fade">
                                      <p:cBhvr>
                                        <p:cTn id="16" dur="500"/>
                                        <p:tgtEl>
                                          <p:spTgt spid="3">
                                            <p:graphicEl>
                                              <a:dgm id="{E193A5E0-277E-7E47-BA52-0ECD685498C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graphicEl>
                                              <a:dgm id="{9FF27844-2896-8849-843E-C20A52C74289}"/>
                                            </p:graphicEl>
                                          </p:spTgt>
                                        </p:tgtEl>
                                        <p:attrNameLst>
                                          <p:attrName>style.visibility</p:attrName>
                                        </p:attrNameLst>
                                      </p:cBhvr>
                                      <p:to>
                                        <p:strVal val="visible"/>
                                      </p:to>
                                    </p:set>
                                    <p:animEffect transition="in" filter="wipe(up)">
                                      <p:cBhvr>
                                        <p:cTn id="21" dur="500"/>
                                        <p:tgtEl>
                                          <p:spTgt spid="3">
                                            <p:graphicEl>
                                              <a:dgm id="{9FF27844-2896-8849-843E-C20A52C74289}"/>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graphicEl>
                                              <a:dgm id="{88F0117A-A0DA-5641-98F9-81A6FF861F38}"/>
                                            </p:graphicEl>
                                          </p:spTgt>
                                        </p:tgtEl>
                                        <p:attrNameLst>
                                          <p:attrName>style.visibility</p:attrName>
                                        </p:attrNameLst>
                                      </p:cBhvr>
                                      <p:to>
                                        <p:strVal val="visible"/>
                                      </p:to>
                                    </p:set>
                                    <p:animEffect transition="in" filter="fade">
                                      <p:cBhvr>
                                        <p:cTn id="25" dur="500"/>
                                        <p:tgtEl>
                                          <p:spTgt spid="3">
                                            <p:graphicEl>
                                              <a:dgm id="{88F0117A-A0DA-5641-98F9-81A6FF861F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63713</TotalTime>
  <Words>5914</Words>
  <Application>Microsoft Macintosh PowerPoint</Application>
  <PresentationFormat>Widescreen</PresentationFormat>
  <Paragraphs>415</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Acknowledgments</vt:lpstr>
      <vt:lpstr>Johns Hopkins Research Team Leads</vt:lpstr>
      <vt:lpstr>2025 Better Medicare Alliance report once again Repeats MA Industry False Talking Points</vt:lpstr>
      <vt:lpstr>PNHP Has Studied MA for Many Years</vt:lpstr>
      <vt:lpstr>Three Key Findings</vt:lpstr>
      <vt:lpstr>Finding #1:  Diversity Is Not Equity</vt:lpstr>
      <vt:lpstr>Black enrollees in Medicare have  More Problems Accessing Care Due to Cost</vt:lpstr>
      <vt:lpstr>Minorities in MA get  Less Healthcare Than White Enrollees</vt:lpstr>
      <vt:lpstr>Black MA enrollees are  More Likely to be Re-hospitalized after Surgery</vt:lpstr>
      <vt:lpstr>MA plans are more likely to  Deny Claims for People of Color</vt:lpstr>
      <vt:lpstr>Our new research applied CMS’s tool to compare MA plan quality: “Star Ratings” (Scale of 1 to 5)</vt:lpstr>
      <vt:lpstr>25% of MA plans enroll more people of color than local demographics predict. How Good Are Those Plans?</vt:lpstr>
      <vt:lpstr>Concentrating POC in MA plans with lower Star Ratings Undermines the Business Case to Improve Quality</vt:lpstr>
      <vt:lpstr>Concentrating POC in MA plans with lower Star Ratings Undermines the Business Case to Improve Quality</vt:lpstr>
      <vt:lpstr>Finding # 2:  The High Cost of Medigap Traps POC in MA</vt:lpstr>
      <vt:lpstr>PowerPoint Presentation</vt:lpstr>
      <vt:lpstr>MA also lures people in with supplemental benefits  That Are Often Not What They Seem</vt:lpstr>
      <vt:lpstr>Finding #3:  MA Upcoding Distorts Their “Evidence”</vt:lpstr>
      <vt:lpstr>Is Medicare Advantage a solution to  Racial Inequities in American Healthcare?</vt:lpstr>
      <vt:lpstr>Three Key Findings</vt:lpstr>
      <vt:lpstr>Solutions:  Return to Medicare’s original promise of  Equitable Access to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McIntosh, Belinda J</cp:lastModifiedBy>
  <cp:revision>2843</cp:revision>
  <cp:lastPrinted>2022-10-29T15:19:26Z</cp:lastPrinted>
  <dcterms:created xsi:type="dcterms:W3CDTF">2016-11-02T21:04:26Z</dcterms:created>
  <dcterms:modified xsi:type="dcterms:W3CDTF">2025-11-01T19:04:56Z</dcterms:modified>
</cp:coreProperties>
</file>