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8" r:id="rId3"/>
    <p:sldId id="259" r:id="rId4"/>
    <p:sldId id="261" r:id="rId5"/>
    <p:sldId id="262" r:id="rId6"/>
    <p:sldId id="260" r:id="rId7"/>
    <p:sldId id="257" r:id="rId8"/>
    <p:sldId id="263" r:id="rId9"/>
    <p:sldId id="264" r:id="rId10"/>
    <p:sldId id="265" r:id="rId11"/>
    <p:sldId id="266" r:id="rId12"/>
    <p:sldId id="268" r:id="rId13"/>
    <p:sldId id="269" r:id="rId14"/>
    <p:sldId id="275" r:id="rId15"/>
    <p:sldId id="276" r:id="rId16"/>
    <p:sldId id="270" r:id="rId17"/>
    <p:sldId id="272" r:id="rId18"/>
    <p:sldId id="274" r:id="rId19"/>
    <p:sldId id="271" r:id="rId20"/>
    <p:sldId id="273"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61"/>
    <p:restoredTop sz="59410"/>
  </p:normalViewPr>
  <p:slideViewPr>
    <p:cSldViewPr snapToGrid="0">
      <p:cViewPr varScale="1">
        <p:scale>
          <a:sx n="80" d="100"/>
          <a:sy n="80" d="100"/>
        </p:scale>
        <p:origin x="11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CFDA23-9290-AC49-8E39-81BF029467C3}" type="datetimeFigureOut">
              <a:rPr lang="en-US" smtClean="0"/>
              <a:t>12/17/25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41D6D-8F40-7247-9F6F-5615A9920421}" type="slidenum">
              <a:rPr lang="en-US" smtClean="0"/>
              <a:t>‹#›</a:t>
            </a:fld>
            <a:endParaRPr lang="en-US"/>
          </a:p>
        </p:txBody>
      </p:sp>
    </p:spTree>
    <p:extLst>
      <p:ext uri="{BB962C8B-B14F-4D97-AF65-F5344CB8AC3E}">
        <p14:creationId xmlns:p14="http://schemas.microsoft.com/office/powerpoint/2010/main" val="1640770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41D6D-8F40-7247-9F6F-5615A9920421}" type="slidenum">
              <a:rPr lang="en-US" smtClean="0"/>
              <a:t>2</a:t>
            </a:fld>
            <a:endParaRPr lang="en-US"/>
          </a:p>
        </p:txBody>
      </p:sp>
    </p:spTree>
    <p:extLst>
      <p:ext uri="{BB962C8B-B14F-4D97-AF65-F5344CB8AC3E}">
        <p14:creationId xmlns:p14="http://schemas.microsoft.com/office/powerpoint/2010/main" val="3595452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41D6D-8F40-7247-9F6F-5615A9920421}" type="slidenum">
              <a:rPr lang="en-US" smtClean="0"/>
              <a:t>14</a:t>
            </a:fld>
            <a:endParaRPr lang="en-US"/>
          </a:p>
        </p:txBody>
      </p:sp>
    </p:spTree>
    <p:extLst>
      <p:ext uri="{BB962C8B-B14F-4D97-AF65-F5344CB8AC3E}">
        <p14:creationId xmlns:p14="http://schemas.microsoft.com/office/powerpoint/2010/main" val="974730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41D6D-8F40-7247-9F6F-5615A9920421}" type="slidenum">
              <a:rPr lang="en-US" smtClean="0"/>
              <a:t>16</a:t>
            </a:fld>
            <a:endParaRPr lang="en-US"/>
          </a:p>
        </p:txBody>
      </p:sp>
    </p:spTree>
    <p:extLst>
      <p:ext uri="{BB962C8B-B14F-4D97-AF65-F5344CB8AC3E}">
        <p14:creationId xmlns:p14="http://schemas.microsoft.com/office/powerpoint/2010/main" val="588355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41D6D-8F40-7247-9F6F-5615A9920421}" type="slidenum">
              <a:rPr lang="en-US" smtClean="0"/>
              <a:t>17</a:t>
            </a:fld>
            <a:endParaRPr lang="en-US"/>
          </a:p>
        </p:txBody>
      </p:sp>
    </p:spTree>
    <p:extLst>
      <p:ext uri="{BB962C8B-B14F-4D97-AF65-F5344CB8AC3E}">
        <p14:creationId xmlns:p14="http://schemas.microsoft.com/office/powerpoint/2010/main" val="2357224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41D6D-8F40-7247-9F6F-5615A9920421}" type="slidenum">
              <a:rPr lang="en-US" smtClean="0"/>
              <a:t>18</a:t>
            </a:fld>
            <a:endParaRPr lang="en-US"/>
          </a:p>
        </p:txBody>
      </p:sp>
    </p:spTree>
    <p:extLst>
      <p:ext uri="{BB962C8B-B14F-4D97-AF65-F5344CB8AC3E}">
        <p14:creationId xmlns:p14="http://schemas.microsoft.com/office/powerpoint/2010/main" val="1941912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41D6D-8F40-7247-9F6F-5615A9920421}" type="slidenum">
              <a:rPr lang="en-US" smtClean="0"/>
              <a:t>19</a:t>
            </a:fld>
            <a:endParaRPr lang="en-US"/>
          </a:p>
        </p:txBody>
      </p:sp>
    </p:spTree>
    <p:extLst>
      <p:ext uri="{BB962C8B-B14F-4D97-AF65-F5344CB8AC3E}">
        <p14:creationId xmlns:p14="http://schemas.microsoft.com/office/powerpoint/2010/main" val="267107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 demo</a:t>
            </a:r>
          </a:p>
          <a:p>
            <a:endParaRPr lang="en-US" dirty="0"/>
          </a:p>
          <a:p>
            <a:endParaRPr lang="en-US" dirty="0"/>
          </a:p>
        </p:txBody>
      </p:sp>
      <p:sp>
        <p:nvSpPr>
          <p:cNvPr id="4" name="Slide Number Placeholder 3"/>
          <p:cNvSpPr>
            <a:spLocks noGrp="1"/>
          </p:cNvSpPr>
          <p:nvPr>
            <p:ph type="sldNum" sz="quarter" idx="5"/>
          </p:nvPr>
        </p:nvSpPr>
        <p:spPr/>
        <p:txBody>
          <a:bodyPr/>
          <a:lstStyle/>
          <a:p>
            <a:fld id="{83541D6D-8F40-7247-9F6F-5615A9920421}" type="slidenum">
              <a:rPr lang="en-US" smtClean="0"/>
              <a:t>20</a:t>
            </a:fld>
            <a:endParaRPr lang="en-US"/>
          </a:p>
        </p:txBody>
      </p:sp>
    </p:spTree>
    <p:extLst>
      <p:ext uri="{BB962C8B-B14F-4D97-AF65-F5344CB8AC3E}">
        <p14:creationId xmlns:p14="http://schemas.microsoft.com/office/powerpoint/2010/main" val="1043084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41D6D-8F40-7247-9F6F-5615A9920421}" type="slidenum">
              <a:rPr lang="en-US" smtClean="0"/>
              <a:t>21</a:t>
            </a:fld>
            <a:endParaRPr lang="en-US"/>
          </a:p>
        </p:txBody>
      </p:sp>
    </p:spTree>
    <p:extLst>
      <p:ext uri="{BB962C8B-B14F-4D97-AF65-F5344CB8AC3E}">
        <p14:creationId xmlns:p14="http://schemas.microsoft.com/office/powerpoint/2010/main" val="714398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41D6D-8F40-7247-9F6F-5615A9920421}" type="slidenum">
              <a:rPr lang="en-US" smtClean="0"/>
              <a:t>3</a:t>
            </a:fld>
            <a:endParaRPr lang="en-US"/>
          </a:p>
        </p:txBody>
      </p:sp>
    </p:spTree>
    <p:extLst>
      <p:ext uri="{BB962C8B-B14F-4D97-AF65-F5344CB8AC3E}">
        <p14:creationId xmlns:p14="http://schemas.microsoft.com/office/powerpoint/2010/main" val="158890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41D6D-8F40-7247-9F6F-5615A9920421}" type="slidenum">
              <a:rPr lang="en-US" smtClean="0"/>
              <a:t>4</a:t>
            </a:fld>
            <a:endParaRPr lang="en-US"/>
          </a:p>
        </p:txBody>
      </p:sp>
    </p:spTree>
    <p:extLst>
      <p:ext uri="{BB962C8B-B14F-4D97-AF65-F5344CB8AC3E}">
        <p14:creationId xmlns:p14="http://schemas.microsoft.com/office/powerpoint/2010/main" val="2183940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41D6D-8F40-7247-9F6F-5615A9920421}" type="slidenum">
              <a:rPr lang="en-US" smtClean="0"/>
              <a:t>5</a:t>
            </a:fld>
            <a:endParaRPr lang="en-US"/>
          </a:p>
        </p:txBody>
      </p:sp>
    </p:spTree>
    <p:extLst>
      <p:ext uri="{BB962C8B-B14F-4D97-AF65-F5344CB8AC3E}">
        <p14:creationId xmlns:p14="http://schemas.microsoft.com/office/powerpoint/2010/main" val="2088807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41D6D-8F40-7247-9F6F-5615A9920421}" type="slidenum">
              <a:rPr lang="en-US" smtClean="0"/>
              <a:t>6</a:t>
            </a:fld>
            <a:endParaRPr lang="en-US"/>
          </a:p>
        </p:txBody>
      </p:sp>
    </p:spTree>
    <p:extLst>
      <p:ext uri="{BB962C8B-B14F-4D97-AF65-F5344CB8AC3E}">
        <p14:creationId xmlns:p14="http://schemas.microsoft.com/office/powerpoint/2010/main" val="1882865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41D6D-8F40-7247-9F6F-5615A9920421}" type="slidenum">
              <a:rPr lang="en-US" smtClean="0"/>
              <a:t>7</a:t>
            </a:fld>
            <a:endParaRPr lang="en-US"/>
          </a:p>
        </p:txBody>
      </p:sp>
    </p:spTree>
    <p:extLst>
      <p:ext uri="{BB962C8B-B14F-4D97-AF65-F5344CB8AC3E}">
        <p14:creationId xmlns:p14="http://schemas.microsoft.com/office/powerpoint/2010/main" val="2077451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41D6D-8F40-7247-9F6F-5615A9920421}" type="slidenum">
              <a:rPr lang="en-US" smtClean="0"/>
              <a:t>8</a:t>
            </a:fld>
            <a:endParaRPr lang="en-US"/>
          </a:p>
        </p:txBody>
      </p:sp>
    </p:spTree>
    <p:extLst>
      <p:ext uri="{BB962C8B-B14F-4D97-AF65-F5344CB8AC3E}">
        <p14:creationId xmlns:p14="http://schemas.microsoft.com/office/powerpoint/2010/main" val="2738931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others?</a:t>
            </a:r>
          </a:p>
        </p:txBody>
      </p:sp>
      <p:sp>
        <p:nvSpPr>
          <p:cNvPr id="4" name="Slide Number Placeholder 3"/>
          <p:cNvSpPr>
            <a:spLocks noGrp="1"/>
          </p:cNvSpPr>
          <p:nvPr>
            <p:ph type="sldNum" sz="quarter" idx="5"/>
          </p:nvPr>
        </p:nvSpPr>
        <p:spPr/>
        <p:txBody>
          <a:bodyPr/>
          <a:lstStyle/>
          <a:p>
            <a:fld id="{83541D6D-8F40-7247-9F6F-5615A9920421}" type="slidenum">
              <a:rPr lang="en-US" smtClean="0"/>
              <a:t>10</a:t>
            </a:fld>
            <a:endParaRPr lang="en-US"/>
          </a:p>
        </p:txBody>
      </p:sp>
    </p:spTree>
    <p:extLst>
      <p:ext uri="{BB962C8B-B14F-4D97-AF65-F5344CB8AC3E}">
        <p14:creationId xmlns:p14="http://schemas.microsoft.com/office/powerpoint/2010/main" val="418986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41D6D-8F40-7247-9F6F-5615A9920421}" type="slidenum">
              <a:rPr lang="en-US" smtClean="0"/>
              <a:t>11</a:t>
            </a:fld>
            <a:endParaRPr lang="en-US"/>
          </a:p>
        </p:txBody>
      </p:sp>
    </p:spTree>
    <p:extLst>
      <p:ext uri="{BB962C8B-B14F-4D97-AF65-F5344CB8AC3E}">
        <p14:creationId xmlns:p14="http://schemas.microsoft.com/office/powerpoint/2010/main" val="296130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9576-256C-96AD-2469-2A1BB4689E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4F64A5-1225-591B-8AA0-86A9A44F13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BC49CC-4929-5737-266F-F046A03FA908}"/>
              </a:ext>
            </a:extLst>
          </p:cNvPr>
          <p:cNvSpPr>
            <a:spLocks noGrp="1"/>
          </p:cNvSpPr>
          <p:nvPr>
            <p:ph type="dt" sz="half" idx="10"/>
          </p:nvPr>
        </p:nvSpPr>
        <p:spPr/>
        <p:txBody>
          <a:bodyPr/>
          <a:lstStyle/>
          <a:p>
            <a:fld id="{9242AD9C-D26F-4C47-80A2-05F8FD3EA061}" type="datetimeFigureOut">
              <a:rPr lang="en-US" smtClean="0"/>
              <a:t>12/17/25</a:t>
            </a:fld>
            <a:endParaRPr lang="en-US"/>
          </a:p>
        </p:txBody>
      </p:sp>
      <p:sp>
        <p:nvSpPr>
          <p:cNvPr id="5" name="Footer Placeholder 4">
            <a:extLst>
              <a:ext uri="{FF2B5EF4-FFF2-40B4-BE49-F238E27FC236}">
                <a16:creationId xmlns:a16="http://schemas.microsoft.com/office/drawing/2014/main" id="{CE27DE36-503E-E505-41C7-90813829B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324AC-BC5F-6F50-31CD-C26EE1A3CA92}"/>
              </a:ext>
            </a:extLst>
          </p:cNvPr>
          <p:cNvSpPr>
            <a:spLocks noGrp="1"/>
          </p:cNvSpPr>
          <p:nvPr>
            <p:ph type="sldNum" sz="quarter" idx="12"/>
          </p:nvPr>
        </p:nvSpPr>
        <p:spPr/>
        <p:txBody>
          <a:bodyPr/>
          <a:lstStyle/>
          <a:p>
            <a:fld id="{2EBC8399-EAD5-574C-BDEF-52B12270557C}" type="slidenum">
              <a:rPr lang="en-US" smtClean="0"/>
              <a:t>‹#›</a:t>
            </a:fld>
            <a:endParaRPr lang="en-US"/>
          </a:p>
        </p:txBody>
      </p:sp>
    </p:spTree>
    <p:extLst>
      <p:ext uri="{BB962C8B-B14F-4D97-AF65-F5344CB8AC3E}">
        <p14:creationId xmlns:p14="http://schemas.microsoft.com/office/powerpoint/2010/main" val="3954274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CD47E-D07E-32FB-A29B-62EFAA8C77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9DCA5E-8B9A-8B31-1A85-61F15A4901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B18D4F-958B-0890-C202-5C303B401C51}"/>
              </a:ext>
            </a:extLst>
          </p:cNvPr>
          <p:cNvSpPr>
            <a:spLocks noGrp="1"/>
          </p:cNvSpPr>
          <p:nvPr>
            <p:ph type="dt" sz="half" idx="10"/>
          </p:nvPr>
        </p:nvSpPr>
        <p:spPr/>
        <p:txBody>
          <a:bodyPr/>
          <a:lstStyle/>
          <a:p>
            <a:fld id="{9242AD9C-D26F-4C47-80A2-05F8FD3EA061}" type="datetimeFigureOut">
              <a:rPr lang="en-US" smtClean="0"/>
              <a:t>12/17/25</a:t>
            </a:fld>
            <a:endParaRPr lang="en-US"/>
          </a:p>
        </p:txBody>
      </p:sp>
      <p:sp>
        <p:nvSpPr>
          <p:cNvPr id="5" name="Footer Placeholder 4">
            <a:extLst>
              <a:ext uri="{FF2B5EF4-FFF2-40B4-BE49-F238E27FC236}">
                <a16:creationId xmlns:a16="http://schemas.microsoft.com/office/drawing/2014/main" id="{0060144C-C879-C7EA-48E6-37D5D93216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BA831-5654-8C80-F053-6A044A691ECF}"/>
              </a:ext>
            </a:extLst>
          </p:cNvPr>
          <p:cNvSpPr>
            <a:spLocks noGrp="1"/>
          </p:cNvSpPr>
          <p:nvPr>
            <p:ph type="sldNum" sz="quarter" idx="12"/>
          </p:nvPr>
        </p:nvSpPr>
        <p:spPr/>
        <p:txBody>
          <a:bodyPr/>
          <a:lstStyle/>
          <a:p>
            <a:fld id="{2EBC8399-EAD5-574C-BDEF-52B12270557C}" type="slidenum">
              <a:rPr lang="en-US" smtClean="0"/>
              <a:t>‹#›</a:t>
            </a:fld>
            <a:endParaRPr lang="en-US"/>
          </a:p>
        </p:txBody>
      </p:sp>
    </p:spTree>
    <p:extLst>
      <p:ext uri="{BB962C8B-B14F-4D97-AF65-F5344CB8AC3E}">
        <p14:creationId xmlns:p14="http://schemas.microsoft.com/office/powerpoint/2010/main" val="393762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145145-6C95-F91D-A5EE-1A71F2EE3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641A5C-7CED-2573-0584-5006EA8AC8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A5C605-C8C7-9088-63D8-FF2B72BD0FB6}"/>
              </a:ext>
            </a:extLst>
          </p:cNvPr>
          <p:cNvSpPr>
            <a:spLocks noGrp="1"/>
          </p:cNvSpPr>
          <p:nvPr>
            <p:ph type="dt" sz="half" idx="10"/>
          </p:nvPr>
        </p:nvSpPr>
        <p:spPr/>
        <p:txBody>
          <a:bodyPr/>
          <a:lstStyle/>
          <a:p>
            <a:fld id="{9242AD9C-D26F-4C47-80A2-05F8FD3EA061}" type="datetimeFigureOut">
              <a:rPr lang="en-US" smtClean="0"/>
              <a:t>12/17/25</a:t>
            </a:fld>
            <a:endParaRPr lang="en-US"/>
          </a:p>
        </p:txBody>
      </p:sp>
      <p:sp>
        <p:nvSpPr>
          <p:cNvPr id="5" name="Footer Placeholder 4">
            <a:extLst>
              <a:ext uri="{FF2B5EF4-FFF2-40B4-BE49-F238E27FC236}">
                <a16:creationId xmlns:a16="http://schemas.microsoft.com/office/drawing/2014/main" id="{97A31460-5D73-0D91-085C-2DE85698D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35A247-97A5-17EF-E5B3-4CD7805E23E6}"/>
              </a:ext>
            </a:extLst>
          </p:cNvPr>
          <p:cNvSpPr>
            <a:spLocks noGrp="1"/>
          </p:cNvSpPr>
          <p:nvPr>
            <p:ph type="sldNum" sz="quarter" idx="12"/>
          </p:nvPr>
        </p:nvSpPr>
        <p:spPr/>
        <p:txBody>
          <a:bodyPr/>
          <a:lstStyle/>
          <a:p>
            <a:fld id="{2EBC8399-EAD5-574C-BDEF-52B12270557C}" type="slidenum">
              <a:rPr lang="en-US" smtClean="0"/>
              <a:t>‹#›</a:t>
            </a:fld>
            <a:endParaRPr lang="en-US"/>
          </a:p>
        </p:txBody>
      </p:sp>
    </p:spTree>
    <p:extLst>
      <p:ext uri="{BB962C8B-B14F-4D97-AF65-F5344CB8AC3E}">
        <p14:creationId xmlns:p14="http://schemas.microsoft.com/office/powerpoint/2010/main" val="3350852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F4F4-75E2-381F-E650-8A7E675B24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C833F-94DC-05B8-69B9-280409BDF1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38874-2C78-3A51-FB8E-A04828B120CD}"/>
              </a:ext>
            </a:extLst>
          </p:cNvPr>
          <p:cNvSpPr>
            <a:spLocks noGrp="1"/>
          </p:cNvSpPr>
          <p:nvPr>
            <p:ph type="dt" sz="half" idx="10"/>
          </p:nvPr>
        </p:nvSpPr>
        <p:spPr/>
        <p:txBody>
          <a:bodyPr/>
          <a:lstStyle/>
          <a:p>
            <a:fld id="{9242AD9C-D26F-4C47-80A2-05F8FD3EA061}" type="datetimeFigureOut">
              <a:rPr lang="en-US" smtClean="0"/>
              <a:t>12/17/25</a:t>
            </a:fld>
            <a:endParaRPr lang="en-US"/>
          </a:p>
        </p:txBody>
      </p:sp>
      <p:sp>
        <p:nvSpPr>
          <p:cNvPr id="5" name="Footer Placeholder 4">
            <a:extLst>
              <a:ext uri="{FF2B5EF4-FFF2-40B4-BE49-F238E27FC236}">
                <a16:creationId xmlns:a16="http://schemas.microsoft.com/office/drawing/2014/main" id="{ECF1CC56-7F86-65A3-8E4A-5055B8B556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EA2D2E-9D7D-4964-CBEE-15DCB3E7CAA6}"/>
              </a:ext>
            </a:extLst>
          </p:cNvPr>
          <p:cNvSpPr>
            <a:spLocks noGrp="1"/>
          </p:cNvSpPr>
          <p:nvPr>
            <p:ph type="sldNum" sz="quarter" idx="12"/>
          </p:nvPr>
        </p:nvSpPr>
        <p:spPr/>
        <p:txBody>
          <a:bodyPr/>
          <a:lstStyle/>
          <a:p>
            <a:fld id="{2EBC8399-EAD5-574C-BDEF-52B12270557C}" type="slidenum">
              <a:rPr lang="en-US" smtClean="0"/>
              <a:t>‹#›</a:t>
            </a:fld>
            <a:endParaRPr lang="en-US"/>
          </a:p>
        </p:txBody>
      </p:sp>
    </p:spTree>
    <p:extLst>
      <p:ext uri="{BB962C8B-B14F-4D97-AF65-F5344CB8AC3E}">
        <p14:creationId xmlns:p14="http://schemas.microsoft.com/office/powerpoint/2010/main" val="1510743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26E1A-6F0B-4297-98BF-5312FA7838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6B4E44-046F-1E96-FD54-C6245016D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A20944-8199-D434-5086-27A5BAFD5569}"/>
              </a:ext>
            </a:extLst>
          </p:cNvPr>
          <p:cNvSpPr>
            <a:spLocks noGrp="1"/>
          </p:cNvSpPr>
          <p:nvPr>
            <p:ph type="dt" sz="half" idx="10"/>
          </p:nvPr>
        </p:nvSpPr>
        <p:spPr/>
        <p:txBody>
          <a:bodyPr/>
          <a:lstStyle/>
          <a:p>
            <a:fld id="{9242AD9C-D26F-4C47-80A2-05F8FD3EA061}" type="datetimeFigureOut">
              <a:rPr lang="en-US" smtClean="0"/>
              <a:t>12/17/25</a:t>
            </a:fld>
            <a:endParaRPr lang="en-US"/>
          </a:p>
        </p:txBody>
      </p:sp>
      <p:sp>
        <p:nvSpPr>
          <p:cNvPr id="5" name="Footer Placeholder 4">
            <a:extLst>
              <a:ext uri="{FF2B5EF4-FFF2-40B4-BE49-F238E27FC236}">
                <a16:creationId xmlns:a16="http://schemas.microsoft.com/office/drawing/2014/main" id="{9D9FAD8D-7E86-A7D2-89EA-DC346EAD3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9167E6-9541-39F6-1A5C-A74DCB663B7C}"/>
              </a:ext>
            </a:extLst>
          </p:cNvPr>
          <p:cNvSpPr>
            <a:spLocks noGrp="1"/>
          </p:cNvSpPr>
          <p:nvPr>
            <p:ph type="sldNum" sz="quarter" idx="12"/>
          </p:nvPr>
        </p:nvSpPr>
        <p:spPr/>
        <p:txBody>
          <a:bodyPr/>
          <a:lstStyle/>
          <a:p>
            <a:fld id="{2EBC8399-EAD5-574C-BDEF-52B12270557C}" type="slidenum">
              <a:rPr lang="en-US" smtClean="0"/>
              <a:t>‹#›</a:t>
            </a:fld>
            <a:endParaRPr lang="en-US"/>
          </a:p>
        </p:txBody>
      </p:sp>
    </p:spTree>
    <p:extLst>
      <p:ext uri="{BB962C8B-B14F-4D97-AF65-F5344CB8AC3E}">
        <p14:creationId xmlns:p14="http://schemas.microsoft.com/office/powerpoint/2010/main" val="724700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19AEB-C79A-7AE4-61BF-984AD06A4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2790E2-62B1-A6EF-4894-45D64D9899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AD5911-B1D1-7A01-07FD-63C3E16AC4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DB3211-05EE-54CC-9F8F-EE47552749EB}"/>
              </a:ext>
            </a:extLst>
          </p:cNvPr>
          <p:cNvSpPr>
            <a:spLocks noGrp="1"/>
          </p:cNvSpPr>
          <p:nvPr>
            <p:ph type="dt" sz="half" idx="10"/>
          </p:nvPr>
        </p:nvSpPr>
        <p:spPr/>
        <p:txBody>
          <a:bodyPr/>
          <a:lstStyle/>
          <a:p>
            <a:fld id="{9242AD9C-D26F-4C47-80A2-05F8FD3EA061}" type="datetimeFigureOut">
              <a:rPr lang="en-US" smtClean="0"/>
              <a:t>12/17/25</a:t>
            </a:fld>
            <a:endParaRPr lang="en-US"/>
          </a:p>
        </p:txBody>
      </p:sp>
      <p:sp>
        <p:nvSpPr>
          <p:cNvPr id="6" name="Footer Placeholder 5">
            <a:extLst>
              <a:ext uri="{FF2B5EF4-FFF2-40B4-BE49-F238E27FC236}">
                <a16:creationId xmlns:a16="http://schemas.microsoft.com/office/drawing/2014/main" id="{378F4577-7410-330E-6039-470DE3A2BA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55665F-8A68-F8D5-68A1-6AE9DB74931E}"/>
              </a:ext>
            </a:extLst>
          </p:cNvPr>
          <p:cNvSpPr>
            <a:spLocks noGrp="1"/>
          </p:cNvSpPr>
          <p:nvPr>
            <p:ph type="sldNum" sz="quarter" idx="12"/>
          </p:nvPr>
        </p:nvSpPr>
        <p:spPr/>
        <p:txBody>
          <a:bodyPr/>
          <a:lstStyle/>
          <a:p>
            <a:fld id="{2EBC8399-EAD5-574C-BDEF-52B12270557C}" type="slidenum">
              <a:rPr lang="en-US" smtClean="0"/>
              <a:t>‹#›</a:t>
            </a:fld>
            <a:endParaRPr lang="en-US"/>
          </a:p>
        </p:txBody>
      </p:sp>
    </p:spTree>
    <p:extLst>
      <p:ext uri="{BB962C8B-B14F-4D97-AF65-F5344CB8AC3E}">
        <p14:creationId xmlns:p14="http://schemas.microsoft.com/office/powerpoint/2010/main" val="113519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6469D-0685-249B-43F9-204DF30A34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C80646-7409-523A-8BC4-B3D74F42ED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8821A6-0777-441A-E4B7-026F59F73A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799DEE-3095-2F7A-62D1-B3E1C3060B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E1293D-EF8E-743A-FAE3-373B3F5C89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D0895-0E29-AC74-2BE4-C7EBAB134623}"/>
              </a:ext>
            </a:extLst>
          </p:cNvPr>
          <p:cNvSpPr>
            <a:spLocks noGrp="1"/>
          </p:cNvSpPr>
          <p:nvPr>
            <p:ph type="dt" sz="half" idx="10"/>
          </p:nvPr>
        </p:nvSpPr>
        <p:spPr/>
        <p:txBody>
          <a:bodyPr/>
          <a:lstStyle/>
          <a:p>
            <a:fld id="{9242AD9C-D26F-4C47-80A2-05F8FD3EA061}" type="datetimeFigureOut">
              <a:rPr lang="en-US" smtClean="0"/>
              <a:t>12/17/25</a:t>
            </a:fld>
            <a:endParaRPr lang="en-US"/>
          </a:p>
        </p:txBody>
      </p:sp>
      <p:sp>
        <p:nvSpPr>
          <p:cNvPr id="8" name="Footer Placeholder 7">
            <a:extLst>
              <a:ext uri="{FF2B5EF4-FFF2-40B4-BE49-F238E27FC236}">
                <a16:creationId xmlns:a16="http://schemas.microsoft.com/office/drawing/2014/main" id="{F8155C01-B8F5-4926-C4B4-57E1941DEB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29768A-52B3-F413-D8A6-A9171477A7FC}"/>
              </a:ext>
            </a:extLst>
          </p:cNvPr>
          <p:cNvSpPr>
            <a:spLocks noGrp="1"/>
          </p:cNvSpPr>
          <p:nvPr>
            <p:ph type="sldNum" sz="quarter" idx="12"/>
          </p:nvPr>
        </p:nvSpPr>
        <p:spPr/>
        <p:txBody>
          <a:bodyPr/>
          <a:lstStyle/>
          <a:p>
            <a:fld id="{2EBC8399-EAD5-574C-BDEF-52B12270557C}" type="slidenum">
              <a:rPr lang="en-US" smtClean="0"/>
              <a:t>‹#›</a:t>
            </a:fld>
            <a:endParaRPr lang="en-US"/>
          </a:p>
        </p:txBody>
      </p:sp>
    </p:spTree>
    <p:extLst>
      <p:ext uri="{BB962C8B-B14F-4D97-AF65-F5344CB8AC3E}">
        <p14:creationId xmlns:p14="http://schemas.microsoft.com/office/powerpoint/2010/main" val="3042141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BE5AF-51E9-EB6F-A73A-99546E0425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75ABC3-C754-0787-4319-BD592AC941C9}"/>
              </a:ext>
            </a:extLst>
          </p:cNvPr>
          <p:cNvSpPr>
            <a:spLocks noGrp="1"/>
          </p:cNvSpPr>
          <p:nvPr>
            <p:ph type="dt" sz="half" idx="10"/>
          </p:nvPr>
        </p:nvSpPr>
        <p:spPr/>
        <p:txBody>
          <a:bodyPr/>
          <a:lstStyle/>
          <a:p>
            <a:fld id="{9242AD9C-D26F-4C47-80A2-05F8FD3EA061}" type="datetimeFigureOut">
              <a:rPr lang="en-US" smtClean="0"/>
              <a:t>12/17/25</a:t>
            </a:fld>
            <a:endParaRPr lang="en-US"/>
          </a:p>
        </p:txBody>
      </p:sp>
      <p:sp>
        <p:nvSpPr>
          <p:cNvPr id="4" name="Footer Placeholder 3">
            <a:extLst>
              <a:ext uri="{FF2B5EF4-FFF2-40B4-BE49-F238E27FC236}">
                <a16:creationId xmlns:a16="http://schemas.microsoft.com/office/drawing/2014/main" id="{213175FF-A2C2-2974-7F7B-00D9D235F4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13ACEC-92D8-DDF3-34EE-14BC8CEC45CB}"/>
              </a:ext>
            </a:extLst>
          </p:cNvPr>
          <p:cNvSpPr>
            <a:spLocks noGrp="1"/>
          </p:cNvSpPr>
          <p:nvPr>
            <p:ph type="sldNum" sz="quarter" idx="12"/>
          </p:nvPr>
        </p:nvSpPr>
        <p:spPr/>
        <p:txBody>
          <a:bodyPr/>
          <a:lstStyle/>
          <a:p>
            <a:fld id="{2EBC8399-EAD5-574C-BDEF-52B12270557C}" type="slidenum">
              <a:rPr lang="en-US" smtClean="0"/>
              <a:t>‹#›</a:t>
            </a:fld>
            <a:endParaRPr lang="en-US"/>
          </a:p>
        </p:txBody>
      </p:sp>
    </p:spTree>
    <p:extLst>
      <p:ext uri="{BB962C8B-B14F-4D97-AF65-F5344CB8AC3E}">
        <p14:creationId xmlns:p14="http://schemas.microsoft.com/office/powerpoint/2010/main" val="3259871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8EDBD-F015-4720-6EBC-9E3E29333917}"/>
              </a:ext>
            </a:extLst>
          </p:cNvPr>
          <p:cNvSpPr>
            <a:spLocks noGrp="1"/>
          </p:cNvSpPr>
          <p:nvPr>
            <p:ph type="dt" sz="half" idx="10"/>
          </p:nvPr>
        </p:nvSpPr>
        <p:spPr/>
        <p:txBody>
          <a:bodyPr/>
          <a:lstStyle/>
          <a:p>
            <a:fld id="{9242AD9C-D26F-4C47-80A2-05F8FD3EA061}" type="datetimeFigureOut">
              <a:rPr lang="en-US" smtClean="0"/>
              <a:t>12/17/25</a:t>
            </a:fld>
            <a:endParaRPr lang="en-US"/>
          </a:p>
        </p:txBody>
      </p:sp>
      <p:sp>
        <p:nvSpPr>
          <p:cNvPr id="3" name="Footer Placeholder 2">
            <a:extLst>
              <a:ext uri="{FF2B5EF4-FFF2-40B4-BE49-F238E27FC236}">
                <a16:creationId xmlns:a16="http://schemas.microsoft.com/office/drawing/2014/main" id="{4B3369C1-5B28-206A-C45A-8393E59B98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538C71-9D76-E090-0EE2-624B4EBA6A57}"/>
              </a:ext>
            </a:extLst>
          </p:cNvPr>
          <p:cNvSpPr>
            <a:spLocks noGrp="1"/>
          </p:cNvSpPr>
          <p:nvPr>
            <p:ph type="sldNum" sz="quarter" idx="12"/>
          </p:nvPr>
        </p:nvSpPr>
        <p:spPr/>
        <p:txBody>
          <a:bodyPr/>
          <a:lstStyle/>
          <a:p>
            <a:fld id="{2EBC8399-EAD5-574C-BDEF-52B12270557C}" type="slidenum">
              <a:rPr lang="en-US" smtClean="0"/>
              <a:t>‹#›</a:t>
            </a:fld>
            <a:endParaRPr lang="en-US"/>
          </a:p>
        </p:txBody>
      </p:sp>
    </p:spTree>
    <p:extLst>
      <p:ext uri="{BB962C8B-B14F-4D97-AF65-F5344CB8AC3E}">
        <p14:creationId xmlns:p14="http://schemas.microsoft.com/office/powerpoint/2010/main" val="3559524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6CB09-4219-8C1C-FBF7-FB44ECE7A2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A1CE01-EA53-BF7F-99C2-4E54F9A118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7B8643-27CF-E724-1230-9CFD8D9A83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1CA6D1-EEC0-C1B7-0605-434E6A452B82}"/>
              </a:ext>
            </a:extLst>
          </p:cNvPr>
          <p:cNvSpPr>
            <a:spLocks noGrp="1"/>
          </p:cNvSpPr>
          <p:nvPr>
            <p:ph type="dt" sz="half" idx="10"/>
          </p:nvPr>
        </p:nvSpPr>
        <p:spPr/>
        <p:txBody>
          <a:bodyPr/>
          <a:lstStyle/>
          <a:p>
            <a:fld id="{9242AD9C-D26F-4C47-80A2-05F8FD3EA061}" type="datetimeFigureOut">
              <a:rPr lang="en-US" smtClean="0"/>
              <a:t>12/17/25</a:t>
            </a:fld>
            <a:endParaRPr lang="en-US"/>
          </a:p>
        </p:txBody>
      </p:sp>
      <p:sp>
        <p:nvSpPr>
          <p:cNvPr id="6" name="Footer Placeholder 5">
            <a:extLst>
              <a:ext uri="{FF2B5EF4-FFF2-40B4-BE49-F238E27FC236}">
                <a16:creationId xmlns:a16="http://schemas.microsoft.com/office/drawing/2014/main" id="{867B6762-8EFF-0616-4BA7-2B37AFFC94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EB769D-D89F-4D85-8C6F-0FFC3A9B31F2}"/>
              </a:ext>
            </a:extLst>
          </p:cNvPr>
          <p:cNvSpPr>
            <a:spLocks noGrp="1"/>
          </p:cNvSpPr>
          <p:nvPr>
            <p:ph type="sldNum" sz="quarter" idx="12"/>
          </p:nvPr>
        </p:nvSpPr>
        <p:spPr/>
        <p:txBody>
          <a:bodyPr/>
          <a:lstStyle/>
          <a:p>
            <a:fld id="{2EBC8399-EAD5-574C-BDEF-52B12270557C}" type="slidenum">
              <a:rPr lang="en-US" smtClean="0"/>
              <a:t>‹#›</a:t>
            </a:fld>
            <a:endParaRPr lang="en-US"/>
          </a:p>
        </p:txBody>
      </p:sp>
    </p:spTree>
    <p:extLst>
      <p:ext uri="{BB962C8B-B14F-4D97-AF65-F5344CB8AC3E}">
        <p14:creationId xmlns:p14="http://schemas.microsoft.com/office/powerpoint/2010/main" val="354062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81879-45D7-8757-2F25-C65826584A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E99388-E2DE-AC80-4EDD-88036F0152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F4D585-962C-8EBB-6322-922B6BF5A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643745-DD30-019E-18B5-EFA37AE87AE6}"/>
              </a:ext>
            </a:extLst>
          </p:cNvPr>
          <p:cNvSpPr>
            <a:spLocks noGrp="1"/>
          </p:cNvSpPr>
          <p:nvPr>
            <p:ph type="dt" sz="half" idx="10"/>
          </p:nvPr>
        </p:nvSpPr>
        <p:spPr/>
        <p:txBody>
          <a:bodyPr/>
          <a:lstStyle/>
          <a:p>
            <a:fld id="{9242AD9C-D26F-4C47-80A2-05F8FD3EA061}" type="datetimeFigureOut">
              <a:rPr lang="en-US" smtClean="0"/>
              <a:t>12/17/25</a:t>
            </a:fld>
            <a:endParaRPr lang="en-US"/>
          </a:p>
        </p:txBody>
      </p:sp>
      <p:sp>
        <p:nvSpPr>
          <p:cNvPr id="6" name="Footer Placeholder 5">
            <a:extLst>
              <a:ext uri="{FF2B5EF4-FFF2-40B4-BE49-F238E27FC236}">
                <a16:creationId xmlns:a16="http://schemas.microsoft.com/office/drawing/2014/main" id="{D4A41209-927A-2B6E-7BBC-F3360DB0C5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E4F78A-C1B0-A6C8-B787-913DAC65EA09}"/>
              </a:ext>
            </a:extLst>
          </p:cNvPr>
          <p:cNvSpPr>
            <a:spLocks noGrp="1"/>
          </p:cNvSpPr>
          <p:nvPr>
            <p:ph type="sldNum" sz="quarter" idx="12"/>
          </p:nvPr>
        </p:nvSpPr>
        <p:spPr/>
        <p:txBody>
          <a:bodyPr/>
          <a:lstStyle/>
          <a:p>
            <a:fld id="{2EBC8399-EAD5-574C-BDEF-52B12270557C}" type="slidenum">
              <a:rPr lang="en-US" smtClean="0"/>
              <a:t>‹#›</a:t>
            </a:fld>
            <a:endParaRPr lang="en-US"/>
          </a:p>
        </p:txBody>
      </p:sp>
    </p:spTree>
    <p:extLst>
      <p:ext uri="{BB962C8B-B14F-4D97-AF65-F5344CB8AC3E}">
        <p14:creationId xmlns:p14="http://schemas.microsoft.com/office/powerpoint/2010/main" val="869755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5C3E26-CB51-0EE4-14A0-E5B607AA99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B727CB-B25B-3493-2B61-FE2A0B6448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F9F167-B172-6EA0-544A-F6604CCD3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42AD9C-D26F-4C47-80A2-05F8FD3EA061}" type="datetimeFigureOut">
              <a:rPr lang="en-US" smtClean="0"/>
              <a:t>12/17/25</a:t>
            </a:fld>
            <a:endParaRPr lang="en-US"/>
          </a:p>
        </p:txBody>
      </p:sp>
      <p:sp>
        <p:nvSpPr>
          <p:cNvPr id="5" name="Footer Placeholder 4">
            <a:extLst>
              <a:ext uri="{FF2B5EF4-FFF2-40B4-BE49-F238E27FC236}">
                <a16:creationId xmlns:a16="http://schemas.microsoft.com/office/drawing/2014/main" id="{103CB224-6D06-2382-BB54-0FA579076F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03CFCB-80C8-E54D-F972-36DA6E83CB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BC8399-EAD5-574C-BDEF-52B12270557C}" type="slidenum">
              <a:rPr lang="en-US" smtClean="0"/>
              <a:t>‹#›</a:t>
            </a:fld>
            <a:endParaRPr lang="en-US"/>
          </a:p>
        </p:txBody>
      </p:sp>
    </p:spTree>
    <p:extLst>
      <p:ext uri="{BB962C8B-B14F-4D97-AF65-F5344CB8AC3E}">
        <p14:creationId xmlns:p14="http://schemas.microsoft.com/office/powerpoint/2010/main" val="2544772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9C9E1-3289-58AC-AADF-B9F921DA56E2}"/>
              </a:ext>
            </a:extLst>
          </p:cNvPr>
          <p:cNvSpPr>
            <a:spLocks noGrp="1"/>
          </p:cNvSpPr>
          <p:nvPr>
            <p:ph type="ctrTitle"/>
          </p:nvPr>
        </p:nvSpPr>
        <p:spPr/>
        <p:txBody>
          <a:bodyPr/>
          <a:lstStyle/>
          <a:p>
            <a:r>
              <a:rPr lang="en-US" dirty="0"/>
              <a:t>1:1s</a:t>
            </a:r>
          </a:p>
        </p:txBody>
      </p:sp>
      <p:sp>
        <p:nvSpPr>
          <p:cNvPr id="3" name="Subtitle 2">
            <a:extLst>
              <a:ext uri="{FF2B5EF4-FFF2-40B4-BE49-F238E27FC236}">
                <a16:creationId xmlns:a16="http://schemas.microsoft.com/office/drawing/2014/main" id="{B1423E8C-8BA0-954F-EBBE-AAB1FA141B29}"/>
              </a:ext>
            </a:extLst>
          </p:cNvPr>
          <p:cNvSpPr>
            <a:spLocks noGrp="1"/>
          </p:cNvSpPr>
          <p:nvPr>
            <p:ph type="subTitle" idx="1"/>
          </p:nvPr>
        </p:nvSpPr>
        <p:spPr/>
        <p:txBody>
          <a:bodyPr/>
          <a:lstStyle/>
          <a:p>
            <a:r>
              <a:rPr lang="en-US" dirty="0"/>
              <a:t>Sydney Doe, MD</a:t>
            </a:r>
          </a:p>
        </p:txBody>
      </p:sp>
    </p:spTree>
    <p:extLst>
      <p:ext uri="{BB962C8B-B14F-4D97-AF65-F5344CB8AC3E}">
        <p14:creationId xmlns:p14="http://schemas.microsoft.com/office/powerpoint/2010/main" val="3884156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84569-CE78-40F0-7C94-4DADAE6AC827}"/>
              </a:ext>
            </a:extLst>
          </p:cNvPr>
          <p:cNvSpPr>
            <a:spLocks noGrp="1"/>
          </p:cNvSpPr>
          <p:nvPr>
            <p:ph type="title"/>
          </p:nvPr>
        </p:nvSpPr>
        <p:spPr/>
        <p:txBody>
          <a:bodyPr/>
          <a:lstStyle/>
          <a:p>
            <a:r>
              <a:rPr lang="en-US" dirty="0"/>
              <a:t>Ways to ask “why?”</a:t>
            </a:r>
          </a:p>
        </p:txBody>
      </p:sp>
      <p:sp>
        <p:nvSpPr>
          <p:cNvPr id="3" name="Content Placeholder 2">
            <a:extLst>
              <a:ext uri="{FF2B5EF4-FFF2-40B4-BE49-F238E27FC236}">
                <a16:creationId xmlns:a16="http://schemas.microsoft.com/office/drawing/2014/main" id="{2032BD95-8243-8A31-3945-D7331E07F089}"/>
              </a:ext>
            </a:extLst>
          </p:cNvPr>
          <p:cNvSpPr>
            <a:spLocks noGrp="1"/>
          </p:cNvSpPr>
          <p:nvPr>
            <p:ph idx="1"/>
          </p:nvPr>
        </p:nvSpPr>
        <p:spPr>
          <a:xfrm>
            <a:off x="838200" y="2708693"/>
            <a:ext cx="11049000" cy="3468269"/>
          </a:xfrm>
        </p:spPr>
        <p:txBody>
          <a:bodyPr/>
          <a:lstStyle/>
          <a:p>
            <a:r>
              <a:rPr lang="en-US" dirty="0"/>
              <a:t>Tell me about…</a:t>
            </a:r>
          </a:p>
          <a:p>
            <a:r>
              <a:rPr lang="en-US" dirty="0"/>
              <a:t>Why did you…</a:t>
            </a:r>
          </a:p>
          <a:p>
            <a:r>
              <a:rPr lang="en-US" dirty="0"/>
              <a:t>What were you thinking when…</a:t>
            </a:r>
          </a:p>
        </p:txBody>
      </p:sp>
    </p:spTree>
    <p:extLst>
      <p:ext uri="{BB962C8B-B14F-4D97-AF65-F5344CB8AC3E}">
        <p14:creationId xmlns:p14="http://schemas.microsoft.com/office/powerpoint/2010/main" val="1572913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A3995-82D1-1E34-B405-22CBFEB73D43}"/>
              </a:ext>
            </a:extLst>
          </p:cNvPr>
          <p:cNvSpPr>
            <a:spLocks noGrp="1"/>
          </p:cNvSpPr>
          <p:nvPr>
            <p:ph type="title"/>
          </p:nvPr>
        </p:nvSpPr>
        <p:spPr/>
        <p:txBody>
          <a:bodyPr/>
          <a:lstStyle/>
          <a:p>
            <a:r>
              <a:rPr lang="en-US" dirty="0"/>
              <a:t>A 1:1 is…</a:t>
            </a:r>
          </a:p>
        </p:txBody>
      </p:sp>
      <p:sp>
        <p:nvSpPr>
          <p:cNvPr id="3" name="Content Placeholder 2">
            <a:extLst>
              <a:ext uri="{FF2B5EF4-FFF2-40B4-BE49-F238E27FC236}">
                <a16:creationId xmlns:a16="http://schemas.microsoft.com/office/drawing/2014/main" id="{ED815D2A-30C6-A786-3F2A-18F5A023101C}"/>
              </a:ext>
            </a:extLst>
          </p:cNvPr>
          <p:cNvSpPr>
            <a:spLocks noGrp="1"/>
          </p:cNvSpPr>
          <p:nvPr>
            <p:ph idx="1"/>
          </p:nvPr>
        </p:nvSpPr>
        <p:spPr>
          <a:xfrm>
            <a:off x="838200" y="1825625"/>
            <a:ext cx="5407325" cy="4351338"/>
          </a:xfrm>
        </p:spPr>
        <p:txBody>
          <a:bodyPr/>
          <a:lstStyle/>
          <a:p>
            <a:pPr marL="0" indent="0">
              <a:buNone/>
            </a:pPr>
            <a:r>
              <a:rPr lang="en-US" dirty="0"/>
              <a:t>45-60 min long</a:t>
            </a:r>
          </a:p>
          <a:p>
            <a:pPr marL="0" indent="0">
              <a:buNone/>
            </a:pPr>
            <a:r>
              <a:rPr lang="en-US" dirty="0"/>
              <a:t>Scheduled in advance</a:t>
            </a:r>
          </a:p>
          <a:p>
            <a:pPr marL="0" indent="0">
              <a:buNone/>
            </a:pPr>
            <a:r>
              <a:rPr lang="en-US" dirty="0"/>
              <a:t>Face to face</a:t>
            </a:r>
          </a:p>
          <a:p>
            <a:pPr marL="0" indent="0">
              <a:buNone/>
            </a:pPr>
            <a:r>
              <a:rPr lang="en-US" dirty="0"/>
              <a:t>Ask respectful but probing questions</a:t>
            </a:r>
          </a:p>
        </p:txBody>
      </p:sp>
    </p:spTree>
    <p:extLst>
      <p:ext uri="{BB962C8B-B14F-4D97-AF65-F5344CB8AC3E}">
        <p14:creationId xmlns:p14="http://schemas.microsoft.com/office/powerpoint/2010/main" val="1830757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A3995-82D1-1E34-B405-22CBFEB73D43}"/>
              </a:ext>
            </a:extLst>
          </p:cNvPr>
          <p:cNvSpPr>
            <a:spLocks noGrp="1"/>
          </p:cNvSpPr>
          <p:nvPr>
            <p:ph type="title"/>
          </p:nvPr>
        </p:nvSpPr>
        <p:spPr/>
        <p:txBody>
          <a:bodyPr/>
          <a:lstStyle/>
          <a:p>
            <a:r>
              <a:rPr lang="en-US" dirty="0"/>
              <a:t>A 1:1 is…</a:t>
            </a:r>
          </a:p>
        </p:txBody>
      </p:sp>
      <p:sp>
        <p:nvSpPr>
          <p:cNvPr id="3" name="Content Placeholder 2">
            <a:extLst>
              <a:ext uri="{FF2B5EF4-FFF2-40B4-BE49-F238E27FC236}">
                <a16:creationId xmlns:a16="http://schemas.microsoft.com/office/drawing/2014/main" id="{ED815D2A-30C6-A786-3F2A-18F5A023101C}"/>
              </a:ext>
            </a:extLst>
          </p:cNvPr>
          <p:cNvSpPr>
            <a:spLocks noGrp="1"/>
          </p:cNvSpPr>
          <p:nvPr>
            <p:ph idx="1"/>
          </p:nvPr>
        </p:nvSpPr>
        <p:spPr>
          <a:xfrm>
            <a:off x="838200" y="1825625"/>
            <a:ext cx="5407325" cy="4351338"/>
          </a:xfrm>
        </p:spPr>
        <p:txBody>
          <a:bodyPr/>
          <a:lstStyle/>
          <a:p>
            <a:pPr marL="0" indent="0">
              <a:buNone/>
            </a:pPr>
            <a:r>
              <a:rPr lang="en-US" dirty="0"/>
              <a:t>45-60 min long</a:t>
            </a:r>
          </a:p>
          <a:p>
            <a:pPr marL="0" indent="0">
              <a:buNone/>
            </a:pPr>
            <a:r>
              <a:rPr lang="en-US" dirty="0"/>
              <a:t>Scheduled in advance</a:t>
            </a:r>
          </a:p>
          <a:p>
            <a:pPr marL="0" indent="0">
              <a:buNone/>
            </a:pPr>
            <a:r>
              <a:rPr lang="en-US" dirty="0"/>
              <a:t>Face to face</a:t>
            </a:r>
          </a:p>
          <a:p>
            <a:pPr marL="0" indent="0">
              <a:buNone/>
            </a:pPr>
            <a:r>
              <a:rPr lang="en-US" dirty="0"/>
              <a:t>Ask respectful but probing questions</a:t>
            </a:r>
          </a:p>
        </p:txBody>
      </p:sp>
      <p:pic>
        <p:nvPicPr>
          <p:cNvPr id="3074" name="Picture 2" descr="A Flexible Approach To Goal Setting">
            <a:extLst>
              <a:ext uri="{FF2B5EF4-FFF2-40B4-BE49-F238E27FC236}">
                <a16:creationId xmlns:a16="http://schemas.microsoft.com/office/drawing/2014/main" id="{E0604A1B-18D3-11C2-9117-DB40610E8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114" y="4287816"/>
            <a:ext cx="5555411" cy="236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6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A3995-82D1-1E34-B405-22CBFEB73D43}"/>
              </a:ext>
            </a:extLst>
          </p:cNvPr>
          <p:cNvSpPr>
            <a:spLocks noGrp="1"/>
          </p:cNvSpPr>
          <p:nvPr>
            <p:ph type="title"/>
          </p:nvPr>
        </p:nvSpPr>
        <p:spPr>
          <a:xfrm>
            <a:off x="838200" y="365125"/>
            <a:ext cx="4993257" cy="1325563"/>
          </a:xfrm>
        </p:spPr>
        <p:txBody>
          <a:bodyPr/>
          <a:lstStyle/>
          <a:p>
            <a:r>
              <a:rPr lang="en-US" dirty="0"/>
              <a:t>A 1:1 is…</a:t>
            </a:r>
          </a:p>
        </p:txBody>
      </p:sp>
      <p:sp>
        <p:nvSpPr>
          <p:cNvPr id="3" name="Content Placeholder 2">
            <a:extLst>
              <a:ext uri="{FF2B5EF4-FFF2-40B4-BE49-F238E27FC236}">
                <a16:creationId xmlns:a16="http://schemas.microsoft.com/office/drawing/2014/main" id="{ED815D2A-30C6-A786-3F2A-18F5A023101C}"/>
              </a:ext>
            </a:extLst>
          </p:cNvPr>
          <p:cNvSpPr>
            <a:spLocks noGrp="1"/>
          </p:cNvSpPr>
          <p:nvPr>
            <p:ph idx="1"/>
          </p:nvPr>
        </p:nvSpPr>
        <p:spPr>
          <a:xfrm>
            <a:off x="838200" y="1825625"/>
            <a:ext cx="5407325" cy="4351338"/>
          </a:xfrm>
        </p:spPr>
        <p:txBody>
          <a:bodyPr/>
          <a:lstStyle/>
          <a:p>
            <a:pPr marL="0" indent="0">
              <a:buNone/>
            </a:pPr>
            <a:r>
              <a:rPr lang="en-US" dirty="0"/>
              <a:t>45-60 min long</a:t>
            </a:r>
          </a:p>
          <a:p>
            <a:pPr marL="0" indent="0">
              <a:buNone/>
            </a:pPr>
            <a:r>
              <a:rPr lang="en-US" dirty="0"/>
              <a:t>Scheduled in advance</a:t>
            </a:r>
          </a:p>
          <a:p>
            <a:pPr marL="0" indent="0">
              <a:buNone/>
            </a:pPr>
            <a:r>
              <a:rPr lang="en-US" dirty="0"/>
              <a:t>Face to face</a:t>
            </a:r>
          </a:p>
          <a:p>
            <a:pPr marL="0" indent="0">
              <a:buNone/>
            </a:pPr>
            <a:r>
              <a:rPr lang="en-US" dirty="0"/>
              <a:t>Ask respectful but probing questions</a:t>
            </a:r>
          </a:p>
        </p:txBody>
      </p:sp>
      <p:pic>
        <p:nvPicPr>
          <p:cNvPr id="3074" name="Picture 2" descr="A Flexible Approach To Goal Setting">
            <a:extLst>
              <a:ext uri="{FF2B5EF4-FFF2-40B4-BE49-F238E27FC236}">
                <a16:creationId xmlns:a16="http://schemas.microsoft.com/office/drawing/2014/main" id="{E0604A1B-18D3-11C2-9117-DB40610E8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114" y="4287816"/>
            <a:ext cx="5555411" cy="236177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FD8514D1-2E27-4D20-EDEC-8A7E6102D180}"/>
              </a:ext>
            </a:extLst>
          </p:cNvPr>
          <p:cNvSpPr txBox="1">
            <a:spLocks/>
          </p:cNvSpPr>
          <p:nvPr/>
        </p:nvSpPr>
        <p:spPr>
          <a:xfrm>
            <a:off x="6393611" y="1825625"/>
            <a:ext cx="54073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Needs assessment</a:t>
            </a:r>
          </a:p>
          <a:p>
            <a:pPr marL="0" indent="0">
              <a:buFont typeface="Arial" panose="020B0604020202020204" pitchFamily="34" charset="0"/>
              <a:buNone/>
            </a:pPr>
            <a:r>
              <a:rPr lang="en-US" dirty="0"/>
              <a:t>Survey</a:t>
            </a:r>
          </a:p>
          <a:p>
            <a:pPr marL="0" indent="0">
              <a:buFont typeface="Arial" panose="020B0604020202020204" pitchFamily="34" charset="0"/>
              <a:buNone/>
            </a:pPr>
            <a:r>
              <a:rPr lang="en-US" dirty="0"/>
              <a:t>Chit-chat</a:t>
            </a:r>
          </a:p>
          <a:p>
            <a:pPr marL="0" indent="0">
              <a:buFont typeface="Arial" panose="020B0604020202020204" pitchFamily="34" charset="0"/>
              <a:buNone/>
            </a:pPr>
            <a:r>
              <a:rPr lang="en-US" dirty="0"/>
              <a:t>Psychoanalysis</a:t>
            </a:r>
          </a:p>
          <a:p>
            <a:pPr marL="0" indent="0">
              <a:buFont typeface="Arial" panose="020B0604020202020204" pitchFamily="34" charset="0"/>
              <a:buNone/>
            </a:pPr>
            <a:r>
              <a:rPr lang="en-US" dirty="0"/>
              <a:t>Sales pitch</a:t>
            </a:r>
          </a:p>
        </p:txBody>
      </p:sp>
      <p:sp>
        <p:nvSpPr>
          <p:cNvPr id="5" name="Title 1">
            <a:extLst>
              <a:ext uri="{FF2B5EF4-FFF2-40B4-BE49-F238E27FC236}">
                <a16:creationId xmlns:a16="http://schemas.microsoft.com/office/drawing/2014/main" id="{821C97F5-393A-8EE8-76C2-B8F008AD1EA0}"/>
              </a:ext>
            </a:extLst>
          </p:cNvPr>
          <p:cNvSpPr txBox="1">
            <a:spLocks/>
          </p:cNvSpPr>
          <p:nvPr/>
        </p:nvSpPr>
        <p:spPr>
          <a:xfrm>
            <a:off x="6245525" y="385193"/>
            <a:ext cx="35353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 1:1 is not…</a:t>
            </a:r>
          </a:p>
        </p:txBody>
      </p:sp>
    </p:spTree>
    <p:extLst>
      <p:ext uri="{BB962C8B-B14F-4D97-AF65-F5344CB8AC3E}">
        <p14:creationId xmlns:p14="http://schemas.microsoft.com/office/powerpoint/2010/main" val="3332893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424C1-B1F5-0412-D07A-BB4DC78CEF86}"/>
              </a:ext>
            </a:extLst>
          </p:cNvPr>
          <p:cNvPicPr>
            <a:picLocks noChangeAspect="1"/>
          </p:cNvPicPr>
          <p:nvPr/>
        </p:nvPicPr>
        <p:blipFill>
          <a:blip r:embed="rId3"/>
          <a:stretch>
            <a:fillRect/>
          </a:stretch>
        </p:blipFill>
        <p:spPr>
          <a:xfrm>
            <a:off x="347133" y="434401"/>
            <a:ext cx="10806597" cy="5989198"/>
          </a:xfrm>
          <a:prstGeom prst="rect">
            <a:avLst/>
          </a:prstGeom>
        </p:spPr>
      </p:pic>
    </p:spTree>
    <p:extLst>
      <p:ext uri="{BB962C8B-B14F-4D97-AF65-F5344CB8AC3E}">
        <p14:creationId xmlns:p14="http://schemas.microsoft.com/office/powerpoint/2010/main" val="2992809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645E9B-1B23-C976-F47F-D057E276E4D3}"/>
              </a:ext>
            </a:extLst>
          </p:cNvPr>
          <p:cNvPicPr>
            <a:picLocks noChangeAspect="1"/>
          </p:cNvPicPr>
          <p:nvPr/>
        </p:nvPicPr>
        <p:blipFill>
          <a:blip r:embed="rId2"/>
          <a:stretch>
            <a:fillRect/>
          </a:stretch>
        </p:blipFill>
        <p:spPr>
          <a:xfrm>
            <a:off x="262467" y="330851"/>
            <a:ext cx="10712468" cy="5832881"/>
          </a:xfrm>
          <a:prstGeom prst="rect">
            <a:avLst/>
          </a:prstGeom>
        </p:spPr>
      </p:pic>
    </p:spTree>
    <p:extLst>
      <p:ext uri="{BB962C8B-B14F-4D97-AF65-F5344CB8AC3E}">
        <p14:creationId xmlns:p14="http://schemas.microsoft.com/office/powerpoint/2010/main" val="519843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73B6F-1E0D-16D4-39A0-2CA507697528}"/>
              </a:ext>
            </a:extLst>
          </p:cNvPr>
          <p:cNvSpPr>
            <a:spLocks noGrp="1"/>
          </p:cNvSpPr>
          <p:nvPr>
            <p:ph type="title"/>
          </p:nvPr>
        </p:nvSpPr>
        <p:spPr>
          <a:xfrm>
            <a:off x="838200" y="2766218"/>
            <a:ext cx="10515600" cy="1325563"/>
          </a:xfrm>
        </p:spPr>
        <p:txBody>
          <a:bodyPr/>
          <a:lstStyle/>
          <a:p>
            <a:r>
              <a:rPr lang="en-US" dirty="0"/>
              <a:t>Let’s practice!</a:t>
            </a:r>
          </a:p>
        </p:txBody>
      </p:sp>
    </p:spTree>
    <p:extLst>
      <p:ext uri="{BB962C8B-B14F-4D97-AF65-F5344CB8AC3E}">
        <p14:creationId xmlns:p14="http://schemas.microsoft.com/office/powerpoint/2010/main" val="2800970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8A11740-BFBE-1990-2587-702C341D644A}"/>
              </a:ext>
            </a:extLst>
          </p:cNvPr>
          <p:cNvSpPr txBox="1"/>
          <p:nvPr/>
        </p:nvSpPr>
        <p:spPr>
          <a:xfrm>
            <a:off x="-1" y="0"/>
            <a:ext cx="9282024" cy="3539430"/>
          </a:xfrm>
          <a:prstGeom prst="rect">
            <a:avLst/>
          </a:prstGeom>
          <a:noFill/>
        </p:spPr>
        <p:txBody>
          <a:bodyPr wrap="square" rtlCol="0">
            <a:spAutoFit/>
          </a:bodyPr>
          <a:lstStyle/>
          <a:p>
            <a:r>
              <a:rPr lang="en-US" sz="3200" dirty="0">
                <a:latin typeface="+mj-lt"/>
              </a:rPr>
              <a:t>Peter Gann, MD, ScD</a:t>
            </a:r>
          </a:p>
          <a:p>
            <a:pPr marL="0" marR="0">
              <a:spcBef>
                <a:spcPts val="0"/>
              </a:spcBef>
              <a:spcAft>
                <a:spcPts val="0"/>
              </a:spcAft>
            </a:pPr>
            <a:r>
              <a:rPr lang="en-US" sz="2400" kern="100" dirty="0">
                <a:effectLst/>
                <a:latin typeface="+mj-lt"/>
                <a:ea typeface="DengXian" panose="02010600030101010101" pitchFamily="2" charset="-122"/>
                <a:cs typeface="Arial" panose="020B0604020202020204" pitchFamily="34" charset="0"/>
              </a:rPr>
              <a:t>	Dr. Peter Gann is currently semi-retired as Professor Emeritus in the College of Medicine at the University of Illinois at Chicago. He grew up within walking distance of the NIH campus in Bethesda, MD. He has been involved in campaigns for a just system of universal health care since serving as a summer intern at the Health Policy Advisory Center in New York in 1971. His career experience includes primary care practice, investigation of environmental and occupational hazards in the New Jersey Department of Health, and a stint in the 1980’s as a Project Director </a:t>
            </a:r>
          </a:p>
        </p:txBody>
      </p:sp>
      <p:pic>
        <p:nvPicPr>
          <p:cNvPr id="2" name="Picture 1" descr="A person smiling in front of a wall with writing&#10;&#10;AI-generated content may be incorrect.">
            <a:extLst>
              <a:ext uri="{FF2B5EF4-FFF2-40B4-BE49-F238E27FC236}">
                <a16:creationId xmlns:a16="http://schemas.microsoft.com/office/drawing/2014/main" id="{C60BC970-61DF-0148-C812-5348E97EE502}"/>
              </a:ext>
            </a:extLst>
          </p:cNvPr>
          <p:cNvPicPr>
            <a:picLocks noChangeAspect="1"/>
          </p:cNvPicPr>
          <p:nvPr/>
        </p:nvPicPr>
        <p:blipFill>
          <a:blip r:embed="rId3"/>
          <a:stretch>
            <a:fillRect/>
          </a:stretch>
        </p:blipFill>
        <p:spPr>
          <a:xfrm>
            <a:off x="9207931" y="0"/>
            <a:ext cx="2984068" cy="3429000"/>
          </a:xfrm>
          <a:prstGeom prst="rect">
            <a:avLst/>
          </a:prstGeom>
        </p:spPr>
      </p:pic>
      <p:sp>
        <p:nvSpPr>
          <p:cNvPr id="3" name="TextBox 2">
            <a:extLst>
              <a:ext uri="{FF2B5EF4-FFF2-40B4-BE49-F238E27FC236}">
                <a16:creationId xmlns:a16="http://schemas.microsoft.com/office/drawing/2014/main" id="{46C41992-ABBB-DEFB-8DB0-8041DD07A8D1}"/>
              </a:ext>
            </a:extLst>
          </p:cNvPr>
          <p:cNvSpPr txBox="1"/>
          <p:nvPr/>
        </p:nvSpPr>
        <p:spPr>
          <a:xfrm>
            <a:off x="-1" y="3429000"/>
            <a:ext cx="12192000" cy="3693319"/>
          </a:xfrm>
          <a:prstGeom prst="rect">
            <a:avLst/>
          </a:prstGeom>
          <a:noFill/>
        </p:spPr>
        <p:txBody>
          <a:bodyPr wrap="square" rtlCol="0">
            <a:spAutoFit/>
          </a:bodyPr>
          <a:lstStyle/>
          <a:p>
            <a:r>
              <a:rPr lang="en-US" sz="2400" kern="100" dirty="0">
                <a:effectLst/>
                <a:latin typeface="+mj-lt"/>
                <a:ea typeface="DengXian" panose="02010600030101010101" pitchFamily="2" charset="-122"/>
                <a:cs typeface="Arial" panose="020B0604020202020204" pitchFamily="34" charset="0"/>
              </a:rPr>
              <a:t>at the National Academy of Sciences. This was followed by decades of work in academia, teaching and conducting research in cancer epidemiology and prevention. He is especially appreciative to have had the opportunity to work with so many dedicated research participants, clinicians, and community activists in collaborative studies to improve population health. </a:t>
            </a:r>
          </a:p>
          <a:p>
            <a:r>
              <a:rPr lang="en-US" sz="2400" kern="100" dirty="0">
                <a:effectLst/>
                <a:latin typeface="+mj-lt"/>
                <a:ea typeface="DengXian" panose="02010600030101010101" pitchFamily="2" charset="-122"/>
                <a:cs typeface="Arial" panose="020B0604020202020204" pitchFamily="34" charset="0"/>
              </a:rPr>
              <a:t>	Dr. Gann attended the University of California at San Francisco and received his MD from the University of Pennsylvania, where he also received an MS in epidemiology and biostatistics. He later earned a doctoral degree (ScD) in epidemiology from Harvard. He has served on national advisory committees at the National Cancer Institute, American Cancer Society, the American Urological Association, and the National Comprehensive Cancer Network.</a:t>
            </a:r>
          </a:p>
          <a:p>
            <a:endParaRPr lang="en-US" dirty="0">
              <a:latin typeface="+mj-lt"/>
            </a:endParaRPr>
          </a:p>
        </p:txBody>
      </p:sp>
    </p:spTree>
    <p:extLst>
      <p:ext uri="{BB962C8B-B14F-4D97-AF65-F5344CB8AC3E}">
        <p14:creationId xmlns:p14="http://schemas.microsoft.com/office/powerpoint/2010/main" val="1548399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73B6F-1E0D-16D4-39A0-2CA507697528}"/>
              </a:ext>
            </a:extLst>
          </p:cNvPr>
          <p:cNvSpPr>
            <a:spLocks noGrp="1"/>
          </p:cNvSpPr>
          <p:nvPr>
            <p:ph type="title"/>
          </p:nvPr>
        </p:nvSpPr>
        <p:spPr>
          <a:xfrm>
            <a:off x="838200" y="2766218"/>
            <a:ext cx="10515600" cy="1325563"/>
          </a:xfrm>
        </p:spPr>
        <p:txBody>
          <a:bodyPr/>
          <a:lstStyle/>
          <a:p>
            <a:r>
              <a:rPr lang="en-US" dirty="0"/>
              <a:t>Debrief</a:t>
            </a:r>
          </a:p>
        </p:txBody>
      </p:sp>
    </p:spTree>
    <p:extLst>
      <p:ext uri="{BB962C8B-B14F-4D97-AF65-F5344CB8AC3E}">
        <p14:creationId xmlns:p14="http://schemas.microsoft.com/office/powerpoint/2010/main" val="962156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73B6F-1E0D-16D4-39A0-2CA507697528}"/>
              </a:ext>
            </a:extLst>
          </p:cNvPr>
          <p:cNvSpPr>
            <a:spLocks noGrp="1"/>
          </p:cNvSpPr>
          <p:nvPr>
            <p:ph type="title"/>
          </p:nvPr>
        </p:nvSpPr>
        <p:spPr>
          <a:xfrm>
            <a:off x="613913" y="2766218"/>
            <a:ext cx="10515600" cy="1325563"/>
          </a:xfrm>
        </p:spPr>
        <p:txBody>
          <a:bodyPr/>
          <a:lstStyle/>
          <a:p>
            <a:r>
              <a:rPr lang="en-US" dirty="0"/>
              <a:t>Introduce yourself! (10 seconds)</a:t>
            </a:r>
          </a:p>
        </p:txBody>
      </p:sp>
    </p:spTree>
    <p:extLst>
      <p:ext uri="{BB962C8B-B14F-4D97-AF65-F5344CB8AC3E}">
        <p14:creationId xmlns:p14="http://schemas.microsoft.com/office/powerpoint/2010/main" val="1627435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B3CA2E-9B85-2EDC-7DBA-647CC331352A}"/>
              </a:ext>
            </a:extLst>
          </p:cNvPr>
          <p:cNvPicPr>
            <a:picLocks noChangeAspect="1"/>
          </p:cNvPicPr>
          <p:nvPr/>
        </p:nvPicPr>
        <p:blipFill>
          <a:blip r:embed="rId3"/>
          <a:stretch>
            <a:fillRect/>
          </a:stretch>
        </p:blipFill>
        <p:spPr>
          <a:xfrm>
            <a:off x="6186824" y="0"/>
            <a:ext cx="5476875" cy="6858000"/>
          </a:xfrm>
          <a:prstGeom prst="rect">
            <a:avLst/>
          </a:prstGeom>
        </p:spPr>
      </p:pic>
      <p:sp>
        <p:nvSpPr>
          <p:cNvPr id="6" name="TextBox 5">
            <a:extLst>
              <a:ext uri="{FF2B5EF4-FFF2-40B4-BE49-F238E27FC236}">
                <a16:creationId xmlns:a16="http://schemas.microsoft.com/office/drawing/2014/main" id="{D8A11740-BFBE-1990-2587-702C341D644A}"/>
              </a:ext>
            </a:extLst>
          </p:cNvPr>
          <p:cNvSpPr txBox="1"/>
          <p:nvPr/>
        </p:nvSpPr>
        <p:spPr>
          <a:xfrm>
            <a:off x="246192" y="1520785"/>
            <a:ext cx="5476875" cy="3816429"/>
          </a:xfrm>
          <a:prstGeom prst="rect">
            <a:avLst/>
          </a:prstGeom>
          <a:noFill/>
        </p:spPr>
        <p:txBody>
          <a:bodyPr wrap="square" rtlCol="0">
            <a:spAutoFit/>
          </a:bodyPr>
          <a:lstStyle/>
          <a:p>
            <a:r>
              <a:rPr lang="en-US" sz="3600" dirty="0"/>
              <a:t>Sydney Doe, MD</a:t>
            </a:r>
          </a:p>
          <a:p>
            <a:endParaRPr lang="en-US" sz="2800" dirty="0"/>
          </a:p>
          <a:p>
            <a:r>
              <a:rPr lang="en-US" sz="2000" b="1" dirty="0"/>
              <a:t>Family Physician</a:t>
            </a:r>
          </a:p>
          <a:p>
            <a:endParaRPr lang="en-US" sz="2000" b="1" dirty="0"/>
          </a:p>
          <a:p>
            <a:r>
              <a:rPr lang="en-US" sz="2000" dirty="0"/>
              <a:t>Core Faculty, RUSH-Esperanza FM Residency</a:t>
            </a:r>
          </a:p>
          <a:p>
            <a:endParaRPr lang="en-US" sz="2000" dirty="0"/>
          </a:p>
          <a:p>
            <a:r>
              <a:rPr lang="en-US" sz="2000" b="0" i="0" dirty="0">
                <a:solidFill>
                  <a:srgbClr val="101010"/>
                </a:solidFill>
                <a:effectLst/>
                <a:latin typeface="Calibre"/>
              </a:rPr>
              <a:t>Assistant Professor, Department of Family and Preventive Medicine, Rush University</a:t>
            </a:r>
            <a:r>
              <a:rPr lang="en-US" sz="2000" dirty="0"/>
              <a:t> </a:t>
            </a:r>
          </a:p>
          <a:p>
            <a:endParaRPr lang="en-US" sz="2000" dirty="0"/>
          </a:p>
          <a:p>
            <a:r>
              <a:rPr lang="en-US" sz="2000" dirty="0"/>
              <a:t>Chair, Illinois Chapter PNHP</a:t>
            </a:r>
          </a:p>
          <a:p>
            <a:endParaRPr lang="en-US" dirty="0"/>
          </a:p>
        </p:txBody>
      </p:sp>
    </p:spTree>
    <p:extLst>
      <p:ext uri="{BB962C8B-B14F-4D97-AF65-F5344CB8AC3E}">
        <p14:creationId xmlns:p14="http://schemas.microsoft.com/office/powerpoint/2010/main" val="3860127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73B6F-1E0D-16D4-39A0-2CA507697528}"/>
              </a:ext>
            </a:extLst>
          </p:cNvPr>
          <p:cNvSpPr>
            <a:spLocks noGrp="1"/>
          </p:cNvSpPr>
          <p:nvPr>
            <p:ph type="title"/>
          </p:nvPr>
        </p:nvSpPr>
        <p:spPr>
          <a:xfrm>
            <a:off x="838200" y="2766218"/>
            <a:ext cx="10515600" cy="1325563"/>
          </a:xfrm>
        </p:spPr>
        <p:txBody>
          <a:bodyPr/>
          <a:lstStyle/>
          <a:p>
            <a:r>
              <a:rPr lang="en-US" dirty="0"/>
              <a:t>Let’s practice!</a:t>
            </a:r>
          </a:p>
        </p:txBody>
      </p:sp>
    </p:spTree>
    <p:extLst>
      <p:ext uri="{BB962C8B-B14F-4D97-AF65-F5344CB8AC3E}">
        <p14:creationId xmlns:p14="http://schemas.microsoft.com/office/powerpoint/2010/main" val="2675180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8D2AE-1BA1-F30A-C467-F79339F6FCC8}"/>
              </a:ext>
            </a:extLst>
          </p:cNvPr>
          <p:cNvPicPr>
            <a:picLocks noChangeAspect="1"/>
          </p:cNvPicPr>
          <p:nvPr/>
        </p:nvPicPr>
        <p:blipFill>
          <a:blip r:embed="rId3"/>
          <a:stretch>
            <a:fillRect/>
          </a:stretch>
        </p:blipFill>
        <p:spPr>
          <a:xfrm>
            <a:off x="2653061" y="0"/>
            <a:ext cx="6885878" cy="6858000"/>
          </a:xfrm>
          <a:prstGeom prst="rect">
            <a:avLst/>
          </a:prstGeom>
        </p:spPr>
      </p:pic>
    </p:spTree>
    <p:extLst>
      <p:ext uri="{BB962C8B-B14F-4D97-AF65-F5344CB8AC3E}">
        <p14:creationId xmlns:p14="http://schemas.microsoft.com/office/powerpoint/2010/main" val="435282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BA1DCB-8238-19B1-E6C3-70A1E26FE67A}"/>
              </a:ext>
            </a:extLst>
          </p:cNvPr>
          <p:cNvPicPr>
            <a:picLocks noChangeAspect="1"/>
          </p:cNvPicPr>
          <p:nvPr/>
        </p:nvPicPr>
        <p:blipFill>
          <a:blip r:embed="rId3"/>
          <a:stretch>
            <a:fillRect/>
          </a:stretch>
        </p:blipFill>
        <p:spPr>
          <a:xfrm>
            <a:off x="4269136" y="-1"/>
            <a:ext cx="7922864" cy="3098043"/>
          </a:xfrm>
          <a:prstGeom prst="rect">
            <a:avLst/>
          </a:prstGeom>
        </p:spPr>
      </p:pic>
      <p:pic>
        <p:nvPicPr>
          <p:cNvPr id="5" name="Picture 4">
            <a:extLst>
              <a:ext uri="{FF2B5EF4-FFF2-40B4-BE49-F238E27FC236}">
                <a16:creationId xmlns:a16="http://schemas.microsoft.com/office/drawing/2014/main" id="{D01BB1C3-3117-C447-7BA6-E5A31258636E}"/>
              </a:ext>
            </a:extLst>
          </p:cNvPr>
          <p:cNvPicPr>
            <a:picLocks noChangeAspect="1"/>
          </p:cNvPicPr>
          <p:nvPr/>
        </p:nvPicPr>
        <p:blipFill>
          <a:blip r:embed="rId4"/>
          <a:stretch>
            <a:fillRect/>
          </a:stretch>
        </p:blipFill>
        <p:spPr>
          <a:xfrm>
            <a:off x="4237291" y="3022729"/>
            <a:ext cx="7922863" cy="3835271"/>
          </a:xfrm>
          <a:prstGeom prst="rect">
            <a:avLst/>
          </a:prstGeom>
        </p:spPr>
      </p:pic>
      <p:pic>
        <p:nvPicPr>
          <p:cNvPr id="6" name="Picture 5">
            <a:extLst>
              <a:ext uri="{FF2B5EF4-FFF2-40B4-BE49-F238E27FC236}">
                <a16:creationId xmlns:a16="http://schemas.microsoft.com/office/drawing/2014/main" id="{6F215256-5008-9AD1-1430-AA6FEE449FBE}"/>
              </a:ext>
            </a:extLst>
          </p:cNvPr>
          <p:cNvPicPr>
            <a:picLocks noChangeAspect="1"/>
          </p:cNvPicPr>
          <p:nvPr/>
        </p:nvPicPr>
        <p:blipFill>
          <a:blip r:embed="rId5"/>
          <a:stretch>
            <a:fillRect/>
          </a:stretch>
        </p:blipFill>
        <p:spPr>
          <a:xfrm>
            <a:off x="3837" y="897215"/>
            <a:ext cx="4265299" cy="1228298"/>
          </a:xfrm>
          <a:prstGeom prst="rect">
            <a:avLst/>
          </a:prstGeom>
        </p:spPr>
      </p:pic>
      <p:pic>
        <p:nvPicPr>
          <p:cNvPr id="2050" name="Picture 2" descr="No Shortcuts: Organizing for Power in the New Gilded Age">
            <a:extLst>
              <a:ext uri="{FF2B5EF4-FFF2-40B4-BE49-F238E27FC236}">
                <a16:creationId xmlns:a16="http://schemas.microsoft.com/office/drawing/2014/main" id="{804AC11D-792F-CA2F-0F01-BF4E0C7567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7138" y="2818013"/>
            <a:ext cx="1927747" cy="28916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266EABB-0FC6-7A47-D33D-0F1D7414AF5C}"/>
              </a:ext>
            </a:extLst>
          </p:cNvPr>
          <p:cNvSpPr/>
          <p:nvPr/>
        </p:nvSpPr>
        <p:spPr>
          <a:xfrm>
            <a:off x="4269136" y="3759959"/>
            <a:ext cx="7631712" cy="771098"/>
          </a:xfrm>
          <a:prstGeom prst="rect">
            <a:avLst/>
          </a:prstGeom>
          <a:solidFill>
            <a:srgbClr val="FFFF00">
              <a:alpha val="3879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0929BA-E9FD-5293-14AB-86C4FA03DEAD}"/>
              </a:ext>
            </a:extLst>
          </p:cNvPr>
          <p:cNvSpPr/>
          <p:nvPr/>
        </p:nvSpPr>
        <p:spPr>
          <a:xfrm>
            <a:off x="8529851" y="3341087"/>
            <a:ext cx="2759561" cy="418872"/>
          </a:xfrm>
          <a:prstGeom prst="rect">
            <a:avLst/>
          </a:prstGeom>
          <a:solidFill>
            <a:srgbClr val="FFFF00">
              <a:alpha val="3879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5CC2B3E-DFDA-D0FB-58E5-057232D02596}"/>
              </a:ext>
            </a:extLst>
          </p:cNvPr>
          <p:cNvSpPr/>
          <p:nvPr/>
        </p:nvSpPr>
        <p:spPr>
          <a:xfrm>
            <a:off x="4237291" y="4490114"/>
            <a:ext cx="4183378" cy="327546"/>
          </a:xfrm>
          <a:prstGeom prst="rect">
            <a:avLst/>
          </a:prstGeom>
          <a:solidFill>
            <a:srgbClr val="FFFF00">
              <a:alpha val="3879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232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DA0C94-6C49-3655-E575-C894949FC09D}"/>
              </a:ext>
            </a:extLst>
          </p:cNvPr>
          <p:cNvPicPr>
            <a:picLocks noChangeAspect="1"/>
          </p:cNvPicPr>
          <p:nvPr/>
        </p:nvPicPr>
        <p:blipFill>
          <a:blip r:embed="rId3"/>
          <a:stretch>
            <a:fillRect/>
          </a:stretch>
        </p:blipFill>
        <p:spPr>
          <a:xfrm>
            <a:off x="149687" y="118693"/>
            <a:ext cx="11892625" cy="6404937"/>
          </a:xfrm>
          <a:prstGeom prst="rect">
            <a:avLst/>
          </a:prstGeom>
        </p:spPr>
      </p:pic>
    </p:spTree>
    <p:extLst>
      <p:ext uri="{BB962C8B-B14F-4D97-AF65-F5344CB8AC3E}">
        <p14:creationId xmlns:p14="http://schemas.microsoft.com/office/powerpoint/2010/main" val="756940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130D33-3B19-92E2-6561-4FD428C0994F}"/>
              </a:ext>
            </a:extLst>
          </p:cNvPr>
          <p:cNvPicPr>
            <a:picLocks noChangeAspect="1"/>
          </p:cNvPicPr>
          <p:nvPr/>
        </p:nvPicPr>
        <p:blipFill>
          <a:blip r:embed="rId3"/>
          <a:stretch>
            <a:fillRect/>
          </a:stretch>
        </p:blipFill>
        <p:spPr>
          <a:xfrm>
            <a:off x="2797791" y="1981200"/>
            <a:ext cx="7086600" cy="4876800"/>
          </a:xfrm>
          <a:prstGeom prst="rect">
            <a:avLst/>
          </a:prstGeom>
        </p:spPr>
      </p:pic>
      <p:pic>
        <p:nvPicPr>
          <p:cNvPr id="5" name="Picture 4">
            <a:extLst>
              <a:ext uri="{FF2B5EF4-FFF2-40B4-BE49-F238E27FC236}">
                <a16:creationId xmlns:a16="http://schemas.microsoft.com/office/drawing/2014/main" id="{B418F0FC-A0A6-F54F-3747-2FBA375D5F42}"/>
              </a:ext>
            </a:extLst>
          </p:cNvPr>
          <p:cNvPicPr>
            <a:picLocks noChangeAspect="1"/>
          </p:cNvPicPr>
          <p:nvPr/>
        </p:nvPicPr>
        <p:blipFill>
          <a:blip r:embed="rId4"/>
          <a:stretch>
            <a:fillRect/>
          </a:stretch>
        </p:blipFill>
        <p:spPr>
          <a:xfrm>
            <a:off x="1" y="5338"/>
            <a:ext cx="5595581" cy="1422482"/>
          </a:xfrm>
          <a:prstGeom prst="rect">
            <a:avLst/>
          </a:prstGeom>
        </p:spPr>
      </p:pic>
      <p:pic>
        <p:nvPicPr>
          <p:cNvPr id="6" name="Picture 5">
            <a:extLst>
              <a:ext uri="{FF2B5EF4-FFF2-40B4-BE49-F238E27FC236}">
                <a16:creationId xmlns:a16="http://schemas.microsoft.com/office/drawing/2014/main" id="{30FA7C1F-F973-B4A4-4F8F-1D6293BFEA00}"/>
              </a:ext>
            </a:extLst>
          </p:cNvPr>
          <p:cNvPicPr>
            <a:picLocks noChangeAspect="1"/>
          </p:cNvPicPr>
          <p:nvPr/>
        </p:nvPicPr>
        <p:blipFill>
          <a:blip r:embed="rId5"/>
          <a:stretch>
            <a:fillRect/>
          </a:stretch>
        </p:blipFill>
        <p:spPr>
          <a:xfrm>
            <a:off x="0" y="1427820"/>
            <a:ext cx="6108700" cy="647700"/>
          </a:xfrm>
          <a:prstGeom prst="rect">
            <a:avLst/>
          </a:prstGeom>
        </p:spPr>
      </p:pic>
      <p:pic>
        <p:nvPicPr>
          <p:cNvPr id="7" name="Picture 6">
            <a:extLst>
              <a:ext uri="{FF2B5EF4-FFF2-40B4-BE49-F238E27FC236}">
                <a16:creationId xmlns:a16="http://schemas.microsoft.com/office/drawing/2014/main" id="{A56D2F4F-9926-90A9-B858-313CE86B42DA}"/>
              </a:ext>
            </a:extLst>
          </p:cNvPr>
          <p:cNvPicPr>
            <a:picLocks noChangeAspect="1"/>
          </p:cNvPicPr>
          <p:nvPr/>
        </p:nvPicPr>
        <p:blipFill>
          <a:blip r:embed="rId6"/>
          <a:stretch>
            <a:fillRect/>
          </a:stretch>
        </p:blipFill>
        <p:spPr>
          <a:xfrm>
            <a:off x="8642539" y="386379"/>
            <a:ext cx="2959100" cy="660400"/>
          </a:xfrm>
          <a:prstGeom prst="rect">
            <a:avLst/>
          </a:prstGeom>
        </p:spPr>
      </p:pic>
    </p:spTree>
    <p:extLst>
      <p:ext uri="{BB962C8B-B14F-4D97-AF65-F5344CB8AC3E}">
        <p14:creationId xmlns:p14="http://schemas.microsoft.com/office/powerpoint/2010/main" val="2250130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5EF3B6-256C-F7E2-153C-775991436B42}"/>
              </a:ext>
            </a:extLst>
          </p:cNvPr>
          <p:cNvPicPr>
            <a:picLocks noChangeAspect="1"/>
          </p:cNvPicPr>
          <p:nvPr/>
        </p:nvPicPr>
        <p:blipFill>
          <a:blip r:embed="rId3"/>
          <a:stretch>
            <a:fillRect/>
          </a:stretch>
        </p:blipFill>
        <p:spPr>
          <a:xfrm>
            <a:off x="1649103" y="1794766"/>
            <a:ext cx="9530687" cy="5046932"/>
          </a:xfrm>
          <a:prstGeom prst="rect">
            <a:avLst/>
          </a:prstGeom>
        </p:spPr>
      </p:pic>
      <p:pic>
        <p:nvPicPr>
          <p:cNvPr id="5" name="Picture 4">
            <a:extLst>
              <a:ext uri="{FF2B5EF4-FFF2-40B4-BE49-F238E27FC236}">
                <a16:creationId xmlns:a16="http://schemas.microsoft.com/office/drawing/2014/main" id="{0B4A6533-DD5D-5E8A-199B-02BB6A0ABC25}"/>
              </a:ext>
            </a:extLst>
          </p:cNvPr>
          <p:cNvPicPr>
            <a:picLocks noChangeAspect="1"/>
          </p:cNvPicPr>
          <p:nvPr/>
        </p:nvPicPr>
        <p:blipFill>
          <a:blip r:embed="rId4"/>
          <a:stretch>
            <a:fillRect/>
          </a:stretch>
        </p:blipFill>
        <p:spPr>
          <a:xfrm>
            <a:off x="2113127" y="0"/>
            <a:ext cx="3753134" cy="1826451"/>
          </a:xfrm>
          <a:prstGeom prst="rect">
            <a:avLst/>
          </a:prstGeom>
        </p:spPr>
      </p:pic>
      <p:pic>
        <p:nvPicPr>
          <p:cNvPr id="6" name="Picture 5">
            <a:extLst>
              <a:ext uri="{FF2B5EF4-FFF2-40B4-BE49-F238E27FC236}">
                <a16:creationId xmlns:a16="http://schemas.microsoft.com/office/drawing/2014/main" id="{CE16CA1D-ACF8-824D-E5EA-91C816EAF0C9}"/>
              </a:ext>
            </a:extLst>
          </p:cNvPr>
          <p:cNvPicPr>
            <a:picLocks noChangeAspect="1"/>
          </p:cNvPicPr>
          <p:nvPr/>
        </p:nvPicPr>
        <p:blipFill>
          <a:blip r:embed="rId5"/>
          <a:stretch>
            <a:fillRect/>
          </a:stretch>
        </p:blipFill>
        <p:spPr>
          <a:xfrm>
            <a:off x="6786445" y="290925"/>
            <a:ext cx="4787900" cy="1244600"/>
          </a:xfrm>
          <a:prstGeom prst="rect">
            <a:avLst/>
          </a:prstGeom>
        </p:spPr>
      </p:pic>
    </p:spTree>
    <p:extLst>
      <p:ext uri="{BB962C8B-B14F-4D97-AF65-F5344CB8AC3E}">
        <p14:creationId xmlns:p14="http://schemas.microsoft.com/office/powerpoint/2010/main" val="4057593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eople&amp;#39;s History of the United States">
            <a:extLst>
              <a:ext uri="{FF2B5EF4-FFF2-40B4-BE49-F238E27FC236}">
                <a16:creationId xmlns:a16="http://schemas.microsoft.com/office/drawing/2014/main" id="{F4299299-B825-BFB6-B330-3D30360CD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595" y="172060"/>
            <a:ext cx="4330109" cy="65138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3010359-0B41-2C37-FF1A-5BFE5B4A57DF}"/>
              </a:ext>
            </a:extLst>
          </p:cNvPr>
          <p:cNvPicPr>
            <a:picLocks noChangeAspect="1"/>
          </p:cNvPicPr>
          <p:nvPr/>
        </p:nvPicPr>
        <p:blipFill>
          <a:blip r:embed="rId4"/>
          <a:stretch>
            <a:fillRect/>
          </a:stretch>
        </p:blipFill>
        <p:spPr>
          <a:xfrm>
            <a:off x="4848764" y="1621765"/>
            <a:ext cx="6887898" cy="3885481"/>
          </a:xfrm>
          <a:prstGeom prst="rect">
            <a:avLst/>
          </a:prstGeom>
        </p:spPr>
      </p:pic>
      <p:sp>
        <p:nvSpPr>
          <p:cNvPr id="22" name="Rectangle 21">
            <a:extLst>
              <a:ext uri="{FF2B5EF4-FFF2-40B4-BE49-F238E27FC236}">
                <a16:creationId xmlns:a16="http://schemas.microsoft.com/office/drawing/2014/main" id="{6ED5343C-8E94-B8BE-6A3B-CF47A788B4AA}"/>
              </a:ext>
            </a:extLst>
          </p:cNvPr>
          <p:cNvSpPr/>
          <p:nvPr/>
        </p:nvSpPr>
        <p:spPr>
          <a:xfrm>
            <a:off x="4848764" y="3122763"/>
            <a:ext cx="6887898" cy="879894"/>
          </a:xfrm>
          <a:prstGeom prst="rect">
            <a:avLst/>
          </a:prstGeom>
          <a:solidFill>
            <a:srgbClr val="FFFF00">
              <a:alpha val="3879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531088-0D2B-9AD9-96C4-2924F0B6D87B}"/>
              </a:ext>
            </a:extLst>
          </p:cNvPr>
          <p:cNvSpPr/>
          <p:nvPr/>
        </p:nvSpPr>
        <p:spPr>
          <a:xfrm>
            <a:off x="4848764" y="4002657"/>
            <a:ext cx="1120715" cy="293298"/>
          </a:xfrm>
          <a:prstGeom prst="rect">
            <a:avLst/>
          </a:prstGeom>
          <a:solidFill>
            <a:srgbClr val="FFFF00">
              <a:alpha val="3879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3311F8B-19D4-4BB7-DD82-AC361D309414}"/>
              </a:ext>
            </a:extLst>
          </p:cNvPr>
          <p:cNvSpPr/>
          <p:nvPr/>
        </p:nvSpPr>
        <p:spPr>
          <a:xfrm>
            <a:off x="5814922" y="2829465"/>
            <a:ext cx="5921740" cy="293298"/>
          </a:xfrm>
          <a:prstGeom prst="rect">
            <a:avLst/>
          </a:prstGeom>
          <a:solidFill>
            <a:srgbClr val="FFFF00">
              <a:alpha val="3879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198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84569-CE78-40F0-7C94-4DADAE6AC827}"/>
              </a:ext>
            </a:extLst>
          </p:cNvPr>
          <p:cNvSpPr>
            <a:spLocks noGrp="1"/>
          </p:cNvSpPr>
          <p:nvPr>
            <p:ph type="title"/>
          </p:nvPr>
        </p:nvSpPr>
        <p:spPr/>
        <p:txBody>
          <a:bodyPr/>
          <a:lstStyle/>
          <a:p>
            <a:r>
              <a:rPr lang="en-US" dirty="0"/>
              <a:t>Key points</a:t>
            </a:r>
          </a:p>
        </p:txBody>
      </p:sp>
      <p:sp>
        <p:nvSpPr>
          <p:cNvPr id="3" name="Content Placeholder 2">
            <a:extLst>
              <a:ext uri="{FF2B5EF4-FFF2-40B4-BE49-F238E27FC236}">
                <a16:creationId xmlns:a16="http://schemas.microsoft.com/office/drawing/2014/main" id="{2032BD95-8243-8A31-3945-D7331E07F089}"/>
              </a:ext>
            </a:extLst>
          </p:cNvPr>
          <p:cNvSpPr>
            <a:spLocks noGrp="1"/>
          </p:cNvSpPr>
          <p:nvPr>
            <p:ph idx="1"/>
          </p:nvPr>
        </p:nvSpPr>
        <p:spPr>
          <a:xfrm>
            <a:off x="838200" y="1825625"/>
            <a:ext cx="11049000" cy="4351338"/>
          </a:xfrm>
        </p:spPr>
        <p:txBody>
          <a:bodyPr/>
          <a:lstStyle/>
          <a:p>
            <a:r>
              <a:rPr lang="en-US" dirty="0"/>
              <a:t>Be willing to direct the conversation</a:t>
            </a:r>
          </a:p>
          <a:p>
            <a:r>
              <a:rPr lang="en-US" dirty="0"/>
              <a:t>Be disciplined about time</a:t>
            </a:r>
          </a:p>
          <a:p>
            <a:r>
              <a:rPr lang="en-US" dirty="0"/>
              <a:t>“One-way” conversation -&gt; you should be listening &gt;80%, talking &lt;20%</a:t>
            </a:r>
          </a:p>
          <a:p>
            <a:r>
              <a:rPr lang="en-US" dirty="0"/>
              <a:t>The goal is to hear stories</a:t>
            </a:r>
          </a:p>
          <a:p>
            <a:pPr lvl="1"/>
            <a:r>
              <a:rPr lang="en-US" dirty="0"/>
              <a:t>Keep asking “why”</a:t>
            </a:r>
          </a:p>
        </p:txBody>
      </p:sp>
    </p:spTree>
    <p:extLst>
      <p:ext uri="{BB962C8B-B14F-4D97-AF65-F5344CB8AC3E}">
        <p14:creationId xmlns:p14="http://schemas.microsoft.com/office/powerpoint/2010/main" val="2895550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B32CE84-9105-F7D3-01FC-F01820014DA4}"/>
              </a:ext>
            </a:extLst>
          </p:cNvPr>
          <p:cNvSpPr/>
          <p:nvPr/>
        </p:nvSpPr>
        <p:spPr>
          <a:xfrm>
            <a:off x="635000" y="609600"/>
            <a:ext cx="1193800" cy="889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Opinions</a:t>
            </a:r>
          </a:p>
        </p:txBody>
      </p:sp>
      <p:sp>
        <p:nvSpPr>
          <p:cNvPr id="5" name="Rounded Rectangle 4">
            <a:extLst>
              <a:ext uri="{FF2B5EF4-FFF2-40B4-BE49-F238E27FC236}">
                <a16:creationId xmlns:a16="http://schemas.microsoft.com/office/drawing/2014/main" id="{93A9D2F8-D5AA-DE91-6BA7-C6DC955E7FE1}"/>
              </a:ext>
            </a:extLst>
          </p:cNvPr>
          <p:cNvSpPr/>
          <p:nvPr/>
        </p:nvSpPr>
        <p:spPr>
          <a:xfrm>
            <a:off x="3067050" y="609600"/>
            <a:ext cx="1193800" cy="889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Facts</a:t>
            </a:r>
          </a:p>
        </p:txBody>
      </p:sp>
      <p:sp>
        <p:nvSpPr>
          <p:cNvPr id="6" name="Rounded Rectangle 5">
            <a:extLst>
              <a:ext uri="{FF2B5EF4-FFF2-40B4-BE49-F238E27FC236}">
                <a16:creationId xmlns:a16="http://schemas.microsoft.com/office/drawing/2014/main" id="{B8B35508-5BC0-D579-33A5-7B13006622EF}"/>
              </a:ext>
            </a:extLst>
          </p:cNvPr>
          <p:cNvSpPr/>
          <p:nvPr/>
        </p:nvSpPr>
        <p:spPr>
          <a:xfrm>
            <a:off x="5499100" y="609600"/>
            <a:ext cx="1193800" cy="889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Beliefs</a:t>
            </a:r>
          </a:p>
        </p:txBody>
      </p:sp>
      <p:sp>
        <p:nvSpPr>
          <p:cNvPr id="7" name="Rounded Rectangle 6">
            <a:extLst>
              <a:ext uri="{FF2B5EF4-FFF2-40B4-BE49-F238E27FC236}">
                <a16:creationId xmlns:a16="http://schemas.microsoft.com/office/drawing/2014/main" id="{DF394AA8-2A42-7C30-D534-5C676C89B679}"/>
              </a:ext>
            </a:extLst>
          </p:cNvPr>
          <p:cNvSpPr/>
          <p:nvPr/>
        </p:nvSpPr>
        <p:spPr>
          <a:xfrm>
            <a:off x="7931150" y="609600"/>
            <a:ext cx="1193800" cy="889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Hopes</a:t>
            </a:r>
          </a:p>
        </p:txBody>
      </p:sp>
      <p:sp>
        <p:nvSpPr>
          <p:cNvPr id="8" name="Rounded Rectangle 7">
            <a:extLst>
              <a:ext uri="{FF2B5EF4-FFF2-40B4-BE49-F238E27FC236}">
                <a16:creationId xmlns:a16="http://schemas.microsoft.com/office/drawing/2014/main" id="{7516FA90-69A0-C790-33AD-45D9BB48AD48}"/>
              </a:ext>
            </a:extLst>
          </p:cNvPr>
          <p:cNvSpPr/>
          <p:nvPr/>
        </p:nvSpPr>
        <p:spPr>
          <a:xfrm>
            <a:off x="10363200" y="609600"/>
            <a:ext cx="1193800" cy="889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Fears</a:t>
            </a:r>
          </a:p>
        </p:txBody>
      </p:sp>
      <p:sp>
        <p:nvSpPr>
          <p:cNvPr id="9" name="Rounded Rectangle 8">
            <a:extLst>
              <a:ext uri="{FF2B5EF4-FFF2-40B4-BE49-F238E27FC236}">
                <a16:creationId xmlns:a16="http://schemas.microsoft.com/office/drawing/2014/main" id="{869BDC83-A320-E38D-81D2-D784DF5FAA38}"/>
              </a:ext>
            </a:extLst>
          </p:cNvPr>
          <p:cNvSpPr/>
          <p:nvPr/>
        </p:nvSpPr>
        <p:spPr>
          <a:xfrm>
            <a:off x="5372100" y="2540000"/>
            <a:ext cx="1460500" cy="889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WHY?</a:t>
            </a:r>
          </a:p>
        </p:txBody>
      </p:sp>
      <p:sp>
        <p:nvSpPr>
          <p:cNvPr id="10" name="Rounded Rectangle 9">
            <a:extLst>
              <a:ext uri="{FF2B5EF4-FFF2-40B4-BE49-F238E27FC236}">
                <a16:creationId xmlns:a16="http://schemas.microsoft.com/office/drawing/2014/main" id="{0DD36D5D-D556-BE09-ABAB-E5CA505F7AB6}"/>
              </a:ext>
            </a:extLst>
          </p:cNvPr>
          <p:cNvSpPr/>
          <p:nvPr/>
        </p:nvSpPr>
        <p:spPr>
          <a:xfrm>
            <a:off x="5092700" y="4470400"/>
            <a:ext cx="2006600" cy="889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STORIES</a:t>
            </a:r>
          </a:p>
        </p:txBody>
      </p:sp>
      <p:cxnSp>
        <p:nvCxnSpPr>
          <p:cNvPr id="12" name="Straight Arrow Connector 11">
            <a:extLst>
              <a:ext uri="{FF2B5EF4-FFF2-40B4-BE49-F238E27FC236}">
                <a16:creationId xmlns:a16="http://schemas.microsoft.com/office/drawing/2014/main" id="{2C1B1B23-38F0-0E77-6FB9-83DCC1A45894}"/>
              </a:ext>
            </a:extLst>
          </p:cNvPr>
          <p:cNvCxnSpPr>
            <a:stCxn id="4" idx="2"/>
            <a:endCxn id="9" idx="0"/>
          </p:cNvCxnSpPr>
          <p:nvPr/>
        </p:nvCxnSpPr>
        <p:spPr>
          <a:xfrm>
            <a:off x="1231900" y="1498600"/>
            <a:ext cx="4870450" cy="1041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2D25ED2-CC11-CDF5-9FBD-4D6ECD78EB1C}"/>
              </a:ext>
            </a:extLst>
          </p:cNvPr>
          <p:cNvCxnSpPr>
            <a:cxnSpLocks/>
            <a:stCxn id="5" idx="2"/>
            <a:endCxn id="9" idx="0"/>
          </p:cNvCxnSpPr>
          <p:nvPr/>
        </p:nvCxnSpPr>
        <p:spPr>
          <a:xfrm>
            <a:off x="3663950" y="1498600"/>
            <a:ext cx="2438400" cy="1041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1EBA44C-99BD-21F5-4E1A-3AC37710D68B}"/>
              </a:ext>
            </a:extLst>
          </p:cNvPr>
          <p:cNvCxnSpPr>
            <a:cxnSpLocks/>
            <a:endCxn id="9" idx="0"/>
          </p:cNvCxnSpPr>
          <p:nvPr/>
        </p:nvCxnSpPr>
        <p:spPr>
          <a:xfrm>
            <a:off x="6096000" y="1498600"/>
            <a:ext cx="6350" cy="1041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B513131-FCA4-77D3-7736-A22E601B1F46}"/>
              </a:ext>
            </a:extLst>
          </p:cNvPr>
          <p:cNvCxnSpPr>
            <a:cxnSpLocks/>
            <a:endCxn id="9" idx="0"/>
          </p:cNvCxnSpPr>
          <p:nvPr/>
        </p:nvCxnSpPr>
        <p:spPr>
          <a:xfrm flipH="1">
            <a:off x="6102350" y="1498600"/>
            <a:ext cx="2425700" cy="1041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0EB8BD3-08DE-6D35-B746-B785753D5A71}"/>
              </a:ext>
            </a:extLst>
          </p:cNvPr>
          <p:cNvCxnSpPr>
            <a:cxnSpLocks/>
            <a:endCxn id="10" idx="0"/>
          </p:cNvCxnSpPr>
          <p:nvPr/>
        </p:nvCxnSpPr>
        <p:spPr>
          <a:xfrm flipH="1">
            <a:off x="6096000" y="3429000"/>
            <a:ext cx="6350" cy="1041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A304140-4009-F83A-B7BD-9D704744CEA0}"/>
              </a:ext>
            </a:extLst>
          </p:cNvPr>
          <p:cNvCxnSpPr>
            <a:cxnSpLocks/>
            <a:endCxn id="9" idx="0"/>
          </p:cNvCxnSpPr>
          <p:nvPr/>
        </p:nvCxnSpPr>
        <p:spPr>
          <a:xfrm flipH="1">
            <a:off x="6102350" y="1498600"/>
            <a:ext cx="4851400" cy="1041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2902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20381</TotalTime>
  <Words>446</Words>
  <Application>Microsoft Macintosh PowerPoint</Application>
  <PresentationFormat>Widescreen</PresentationFormat>
  <Paragraphs>75</Paragraphs>
  <Slides>21</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Calibre</vt:lpstr>
      <vt:lpstr>Calibri</vt:lpstr>
      <vt:lpstr>Calibri Light</vt:lpstr>
      <vt:lpstr>Office Theme</vt:lpstr>
      <vt:lpstr>1:1s</vt:lpstr>
      <vt:lpstr>PowerPoint Presentation</vt:lpstr>
      <vt:lpstr>PowerPoint Presentation</vt:lpstr>
      <vt:lpstr>PowerPoint Presentation</vt:lpstr>
      <vt:lpstr>PowerPoint Presentation</vt:lpstr>
      <vt:lpstr>PowerPoint Presentation</vt:lpstr>
      <vt:lpstr>PowerPoint Presentation</vt:lpstr>
      <vt:lpstr>Key points</vt:lpstr>
      <vt:lpstr>PowerPoint Presentation</vt:lpstr>
      <vt:lpstr>Ways to ask “why?”</vt:lpstr>
      <vt:lpstr>A 1:1 is…</vt:lpstr>
      <vt:lpstr>A 1:1 is…</vt:lpstr>
      <vt:lpstr>A 1:1 is…</vt:lpstr>
      <vt:lpstr>PowerPoint Presentation</vt:lpstr>
      <vt:lpstr>PowerPoint Presentation</vt:lpstr>
      <vt:lpstr>Let’s practice!</vt:lpstr>
      <vt:lpstr>PowerPoint Presentation</vt:lpstr>
      <vt:lpstr>Debrief</vt:lpstr>
      <vt:lpstr>Introduce yourself! (10 seconds)</vt:lpstr>
      <vt:lpstr>Let’s practice!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1:1s</dc:title>
  <dc:creator>Sydney Doe</dc:creator>
  <cp:lastModifiedBy>Sydney Doe</cp:lastModifiedBy>
  <cp:revision>9</cp:revision>
  <dcterms:created xsi:type="dcterms:W3CDTF">2025-10-15T23:20:41Z</dcterms:created>
  <dcterms:modified xsi:type="dcterms:W3CDTF">2025-12-18T00:35:22Z</dcterms:modified>
</cp:coreProperties>
</file>