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League Spartan" charset="1" panose="00000800000000000000"/>
      <p:regular r:id="rId43"/>
    </p:embeddedFont>
    <p:embeddedFont>
      <p:font typeface="Arial MT Pro" charset="1" panose="020B0502020202020204"/>
      <p:regular r:id="rId45"/>
    </p:embeddedFont>
    <p:embeddedFont>
      <p:font typeface="Arial MT Pro Bold" charset="1" panose="020B0802020202020204"/>
      <p:regular r:id="rId48"/>
    </p:embeddedFont>
    <p:embeddedFont>
      <p:font typeface="Canva Sans Bold" charset="1" panose="020B0803030501040103"/>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notesMasters/notesMaster1.xml" Type="http://schemas.openxmlformats.org/officeDocument/2006/relationships/notesMaster"/><Relationship Id="rId41" Target="theme/theme2.xml" Type="http://schemas.openxmlformats.org/officeDocument/2006/relationships/theme"/><Relationship Id="rId42" Target="notesSlides/notesSlide1.xml" Type="http://schemas.openxmlformats.org/officeDocument/2006/relationships/notesSlide"/><Relationship Id="rId43" Target="fonts/font43.fntdata" Type="http://schemas.openxmlformats.org/officeDocument/2006/relationships/font"/><Relationship Id="rId44" Target="notesSlides/notesSlide2.xml" Type="http://schemas.openxmlformats.org/officeDocument/2006/relationships/notesSlide"/><Relationship Id="rId45" Target="fonts/font45.fntdata" Type="http://schemas.openxmlformats.org/officeDocument/2006/relationships/font"/><Relationship Id="rId46" Target="notesSlides/notesSlide3.xml" Type="http://schemas.openxmlformats.org/officeDocument/2006/relationships/notesSlide"/><Relationship Id="rId47" Target="notesSlides/notesSlide4.xml" Type="http://schemas.openxmlformats.org/officeDocument/2006/relationships/notesSlide"/><Relationship Id="rId48" Target="fonts/font48.fntdata" Type="http://schemas.openxmlformats.org/officeDocument/2006/relationships/font"/><Relationship Id="rId49" Target="notesSlides/notesSlide5.xml" Type="http://schemas.openxmlformats.org/officeDocument/2006/relationships/notesSlide"/><Relationship Id="rId5" Target="tableStyles.xml" Type="http://schemas.openxmlformats.org/officeDocument/2006/relationships/tableStyles"/><Relationship Id="rId50" Target="notesSlides/notesSlide6.xml" Type="http://schemas.openxmlformats.org/officeDocument/2006/relationships/notesSlide"/><Relationship Id="rId51" Target="notesSlides/notesSlide7.xml" Type="http://schemas.openxmlformats.org/officeDocument/2006/relationships/notesSlide"/><Relationship Id="rId52" Target="notesSlides/notesSlide8.xml" Type="http://schemas.openxmlformats.org/officeDocument/2006/relationships/notesSlide"/><Relationship Id="rId53" Target="notesSlides/notesSlide9.xml" Type="http://schemas.openxmlformats.org/officeDocument/2006/relationships/notesSlide"/><Relationship Id="rId54" Target="notesSlides/notesSlide10.xml" Type="http://schemas.openxmlformats.org/officeDocument/2006/relationships/notesSlide"/><Relationship Id="rId55" Target="notesSlides/notesSlide11.xml" Type="http://schemas.openxmlformats.org/officeDocument/2006/relationships/notesSlide"/><Relationship Id="rId56" Target="notesSlides/notesSlide12.xml" Type="http://schemas.openxmlformats.org/officeDocument/2006/relationships/notesSlide"/><Relationship Id="rId57" Target="notesSlides/notesSlide13.xml" Type="http://schemas.openxmlformats.org/officeDocument/2006/relationships/notesSlide"/><Relationship Id="rId58" Target="notesSlides/notesSlide14.xml" Type="http://schemas.openxmlformats.org/officeDocument/2006/relationships/notesSlide"/><Relationship Id="rId59" Target="notesSlides/notesSlide15.xml" Type="http://schemas.openxmlformats.org/officeDocument/2006/relationships/notesSlide"/><Relationship Id="rId6" Target="slides/slide1.xml" Type="http://schemas.openxmlformats.org/officeDocument/2006/relationships/slide"/><Relationship Id="rId60" Target="notesSlides/notesSlide16.xml" Type="http://schemas.openxmlformats.org/officeDocument/2006/relationships/notesSlide"/><Relationship Id="rId61" Target="notesSlides/notesSlide17.xml" Type="http://schemas.openxmlformats.org/officeDocument/2006/relationships/notesSlide"/><Relationship Id="rId62" Target="notesSlides/notesSlide18.xml" Type="http://schemas.openxmlformats.org/officeDocument/2006/relationships/notesSlide"/><Relationship Id="rId63" Target="notesSlides/notesSlide19.xml" Type="http://schemas.openxmlformats.org/officeDocument/2006/relationships/notesSlide"/><Relationship Id="rId64" Target="notesSlides/notesSlide20.xml" Type="http://schemas.openxmlformats.org/officeDocument/2006/relationships/notesSlide"/><Relationship Id="rId65" Target="notesSlides/notesSlide21.xml" Type="http://schemas.openxmlformats.org/officeDocument/2006/relationships/notesSlide"/><Relationship Id="rId66" Target="fonts/font66.fntdata" Type="http://schemas.openxmlformats.org/officeDocument/2006/relationships/font"/><Relationship Id="rId67" Target="notesSlides/notesSlide22.xml" Type="http://schemas.openxmlformats.org/officeDocument/2006/relationships/notesSlide"/><Relationship Id="rId68" Target="notesSlides/notesSlide23.xml" Type="http://schemas.openxmlformats.org/officeDocument/2006/relationships/notesSlide"/><Relationship Id="rId69" Target="notesSlides/notesSlide24.xml" Type="http://schemas.openxmlformats.org/officeDocument/2006/relationships/notesSlide"/><Relationship Id="rId7" Target="slides/slide2.xml" Type="http://schemas.openxmlformats.org/officeDocument/2006/relationships/slide"/><Relationship Id="rId70" Target="notesSlides/notesSlide25.xml" Type="http://schemas.openxmlformats.org/officeDocument/2006/relationships/notesSlide"/><Relationship Id="rId71" Target="notesSlides/notesSlide26.xml" Type="http://schemas.openxmlformats.org/officeDocument/2006/relationships/notesSlide"/><Relationship Id="rId72" Target="notesSlides/notesSlide27.xml" Type="http://schemas.openxmlformats.org/officeDocument/2006/relationships/notesSlide"/><Relationship Id="rId73" Target="notesSlides/notesSlide28.xml" Type="http://schemas.openxmlformats.org/officeDocument/2006/relationships/notesSlide"/><Relationship Id="rId74" Target="notesSlides/notesSlide29.xml" Type="http://schemas.openxmlformats.org/officeDocument/2006/relationships/notesSlide"/><Relationship Id="rId75" Target="notesSlides/notesSlide30.xml" Type="http://schemas.openxmlformats.org/officeDocument/2006/relationships/notesSlide"/><Relationship Id="rId76" Target="notesSlides/notesSlide31.xml" Type="http://schemas.openxmlformats.org/officeDocument/2006/relationships/notesSlide"/><Relationship Id="rId77" Target="notesSlides/notesSlide32.xml" Type="http://schemas.openxmlformats.org/officeDocument/2006/relationships/notesSlide"/><Relationship Id="rId78" Target="notesSlides/notesSlide33.xml" Type="http://schemas.openxmlformats.org/officeDocument/2006/relationships/note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Goodafternoon everyone. We are addressing you from the ancestral land of the Piscataway and Nacotchtank (also known as the Anacostan) tribes in Washington DC. </a:t>
            </a:r>
          </a:p>
          <a:p>
            <a:r>
              <a:rPr lang="en-US"/>
              <a:t> Dania and I are so honored to be here with you today as members of Doctors Against Genocide. </a:t>
            </a:r>
          </a:p>
          <a:p>
            <a:r>
              <a:rPr lang="en-US"/>
              <a:t>We will be talking about how the medical oath we took to preserve human life, makes it our duty to call out genocide, ideally in its earliest stages, and to treat it as a disease as it spreads within societies. Today we will talk about the healthcare worker's role in genocide prevention, diagnosis and treatment, the UN definition of genocide, DAG's proposed medical definition of genocide, which we believe is a more active definition than the passive legal one,  and how we are working on having this definition be adopted by the UN. And lastly, we will talk specifically about the genocide that continues in Gaza, even after the so called Ceasefire.</a:t>
            </a:r>
          </a:p>
          <a:p>
            <a:r>
              <a:rPr lang="en-US"/>
              <a:t/>
            </a:r>
          </a:p>
          <a:p>
            <a:r>
              <a:rPr lang="en-US"/>
              <a:t> We also want to acknowledge that there are at least 7 active genocides occuring as we speak, not only in Gaza and the West Bank, but also in Sudan, Congo, Tigray in Ethiopia,  Myanmar, Azerbaijan, and China. DAG has been supporting the work of humanitarian workers on the ground in Gaza, Congo, Sudan Tigray and Myanmar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Ok now that we have reviewed the UN definition of genocide, let's discuss DAG's definition of genocide, from a medical perspective.  </a:t>
            </a:r>
          </a:p>
          <a:p>
            <a:r>
              <a:rPr lang="en-US"/>
              <a:t>DAG defines genocide as the deliberate and systematic destruction, in whole or in part, of a people based on their group identity. </a:t>
            </a:r>
          </a:p>
          <a:p>
            <a:r>
              <a:rPr lang="en-US"/>
              <a:t>DAG recognizes genocide as a pathological disease inflicted on the victim's society, resulting in catastrophic public health consequences. </a:t>
            </a:r>
          </a:p>
          <a:p>
            <a:r>
              <a:rPr lang="en-US"/>
              <a:t>It is characterized by widespread physical and psychological harm, including but not limited to persecution, killings, torture, deprivation of essential resources (such as food, water, or healthcare), forced sterilizations, sexual violence, and deliberately inflicting on the group conditions of life that are calculated to bring about their physical annihilation in whole or in part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recognizing genocide as a disease,  DAG underscores the urgency for inter-disciplinary preventive strategies, integrating healthcare, policymaking, and education to halt its progression and mitigate its devastating public health impacts.</a:t>
            </a:r>
          </a:p>
          <a:p>
            <a:r>
              <a:rPr lang="en-US"/>
              <a:t>Genocide, like an epidemic, thrives in environments of systemic neglect, inequality, and hatred. It requires a medical approach to focus not only on treatment but also on early detection, intervention, and prevention. </a:t>
            </a:r>
          </a:p>
          <a:p>
            <a:r>
              <a:rPr lang="en-US"/>
              <a:t>This contrasts sharply with the limitations of the legal framework.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Unlike the legal definition in the Genocide Convention, the DAG definition has a low diagnostic threshold that includes the early detection of genocide’s major risk factors, including racism, dehumanization, discrimination, persecution, segregation, classification, and polarization. This early detection ensures that action is taken at the earliest credible signs of mass violence or systemic oppression.</a:t>
            </a:r>
          </a:p>
          <a:p>
            <a:r>
              <a:rPr lang="en-US"/>
              <a:t>Delays in recognition—whether due to political hesitation, systemic racism, apathy, or rigid legal frameworks—lead to catastrophic loss of health and of  life, an outcome the medical community has an ethical duty to prevent.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DAG also believes that the prevention of genocide is a medical imperative. </a:t>
            </a:r>
          </a:p>
          <a:p>
            <a:r>
              <a:rPr lang="en-US"/>
              <a:t>We maintain that international laws, regulations and frameworks should prioritize prevention over retrospective adjudication.</a:t>
            </a:r>
          </a:p>
          <a:p>
            <a:r>
              <a:rPr lang="en-US"/>
              <a:t>The medical framework that we have proposed would overcome the current political obstinancy and protracted legal process that cost both time and lives.</a:t>
            </a:r>
          </a:p>
          <a:p>
            <a:r>
              <a:rPr lang="en-US"/>
              <a:t>We believe that the  global community must adopt a health-oriented approach to genocide that is focused on the duty to prevent and protect,  regardless of whether intent is conclusively proven, in order to save the maximum amount of lives and reduce harm.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January 10,2025, DAG's founders Dr. Nidal Jboor, Dr. Karama Kumerle and Maysa Hawash and several physicians who went on missions to Gaza like Dr. Mark Perlmutter, Dr Ghassan Abu Sitta and Dr. Yipeng Gi presented a report to the UN Special Rappateur on the Right to Health, Dr. Tlaleng Mofokeng from South Africa,  entitled Healthcare workers as human rights defenders, a medical perspective on Israel's Genocide enablement apparatus in Gaza and Abroad.</a:t>
            </a:r>
          </a:p>
          <a:p>
            <a:r>
              <a:rPr lang="en-US"/>
              <a:t/>
            </a:r>
          </a:p>
          <a:p>
            <a:r>
              <a:rPr lang="en-US"/>
              <a:t>It establishes a medical definition of genocide, built from lessons from the ongoing genocide in Gaza, to enable and support the role of healthcare workers both as key frontline protectors of the right to health and life, and as meaningful actors in the early prevention of genocide.</a:t>
            </a:r>
          </a:p>
          <a:p>
            <a:r>
              <a:rPr lang="en-US"/>
              <a:t/>
            </a:r>
          </a:p>
          <a:p>
            <a:r>
              <a:rPr lang="en-US"/>
              <a:t>The report highlights the urgent need for a medical definition of genocide to enable timely interventions by healthcare workers,</a:t>
            </a:r>
          </a:p>
          <a:p>
            <a:r>
              <a:rPr lang="en-US"/>
              <a:t>particularly those who witness the systematic destruction of</a:t>
            </a:r>
          </a:p>
          <a:p>
            <a:r>
              <a:rPr lang="en-US"/>
              <a:t>human lives in real time. Current legal frameworks, often slowed by political considerations and the</a:t>
            </a:r>
          </a:p>
          <a:p>
            <a:r>
              <a:rPr lang="en-US"/>
              <a:t>prolonged process of establishing intent, delay critical action. A medical framework, rooted in</a:t>
            </a:r>
          </a:p>
          <a:p>
            <a:r>
              <a:rPr lang="en-US"/>
              <a:t>observable impacts on health and life, empowers healthcare workers to act swiftly, preventing escalation and saving lives. Without a medical definition, healthcare workers are left without the tools to</a:t>
            </a:r>
          </a:p>
          <a:p>
            <a:r>
              <a:rPr lang="en-US"/>
              <a:t>act decisively in the face of unfolding atrocities, hindering efforts to prevent further death and destruction.</a:t>
            </a:r>
          </a:p>
          <a:p>
            <a:r>
              <a:rPr lang="en-US"/>
              <a:t>The report underscores the urgent need to protect healthcare systems and workers during conflict and</a:t>
            </a:r>
          </a:p>
          <a:p>
            <a:r>
              <a:rPr lang="en-US"/>
              <a:t>amid genocidal violence. By adopting the frameworks outlined in this report, and establishing an independent international medical body with executive powers, the global medical community can</a:t>
            </a:r>
          </a:p>
          <a:p>
            <a:r>
              <a:rPr lang="en-US"/>
              <a:t>transform its response to atrocities against humanity. To prevent ongoing and possible future renditions of the types of genocidal violence that have been perpetrated against and continue to be</a:t>
            </a:r>
          </a:p>
          <a:p>
            <a:r>
              <a:rPr lang="en-US"/>
              <a:t>unleashed upon Palestinians in Gaza, the approach proposed in this report ensures that mass violence</a:t>
            </a:r>
          </a:p>
          <a:p>
            <a:r>
              <a:rPr lang="en-US"/>
              <a:t>and systemic racialized oppression are addressed with the urgency, precision, and the authority they demand—safeguarding human life and dignity above all else.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Drawing upon hundreds of documented testimonials and the lived experiences of Palestinian and</a:t>
            </a:r>
          </a:p>
          <a:p>
            <a:r>
              <a:rPr lang="en-US"/>
              <a:t>international healthcare workers and advocates who have lived and worked in Gaza or who have advocated for the rights of Palestinians in other countries, along with the evidence materials and</a:t>
            </a:r>
          </a:p>
          <a:p>
            <a:r>
              <a:rPr lang="en-US"/>
              <a:t>documentation collected during their time in Gaza, this report makes five unique contributions:</a:t>
            </a:r>
          </a:p>
          <a:p>
            <a:r>
              <a:rPr lang="en-US"/>
              <a:t>1)   Describing Israel's Genocide Enablement Apparatus </a:t>
            </a:r>
          </a:p>
          <a:p>
            <a:r>
              <a:rPr lang="en-US"/>
              <a:t>a) This apparatus includes the deliberate targeting of Palestinian healthcare infrastructure and personnel in Gaza since October 2023 which has accelerated the annihilation of the Palestinian people.</a:t>
            </a:r>
          </a:p>
          <a:p>
            <a:r>
              <a:rPr lang="en-US"/>
              <a:t>b)  Simultaneously, it also involves western medical and cultural institutions that have engaged in the widespread</a:t>
            </a:r>
          </a:p>
          <a:p>
            <a:r>
              <a:rPr lang="en-US"/>
              <a:t>repression of healthcare workers advocating for Palestinian rights and thus suppressing a critical professional class that has a particular moral obligation to uphold life.</a:t>
            </a:r>
          </a:p>
          <a:p>
            <a:r>
              <a:rPr lang="en-US"/>
              <a:t/>
            </a:r>
          </a:p>
          <a:p>
            <a:r>
              <a:rPr lang="en-US"/>
              <a:t>2.  It describes the cumulative impact of the genocide on Gaza’s Healthcare System:</a:t>
            </a:r>
          </a:p>
          <a:p>
            <a:r>
              <a:rPr lang="en-US"/>
              <a:t>a)  This includes the destruction of medical facilities, coupled with the closure of the Rafah crossing, which has severely restricted medical supplies and humanitarian aid,  further exacerbating the health crisis.</a:t>
            </a:r>
          </a:p>
          <a:p>
            <a:r>
              <a:rPr lang="en-US"/>
              <a:t>b) It notes, that mass displacement, unsanitary conditions, and the collapse of healthcare infrastructure have</a:t>
            </a:r>
          </a:p>
          <a:p>
            <a:r>
              <a:rPr lang="en-US"/>
              <a:t>led to widespread preventable morbidity and mortality.</a:t>
            </a:r>
          </a:p>
          <a:p>
            <a:r>
              <a:rPr lang="en-US"/>
              <a:t/>
            </a:r>
          </a:p>
          <a:p>
            <a:r>
              <a:rPr lang="en-US"/>
              <a:t>3.  The report also emphasizes how reprisals and repression by Western Institutions have also contributed to the genocide.  For instance, healthcare workers who document or speak out against Israel’s actions have and continue to face employment termination, harassment, censorship, and professional blacklisting, disproportionately affecting</a:t>
            </a:r>
          </a:p>
          <a:p>
            <a:r>
              <a:rPr lang="en-US"/>
              <a:t>marginalized groups.</a:t>
            </a:r>
          </a:p>
          <a:p>
            <a:r>
              <a:rPr lang="en-US"/>
              <a:t>This suppression normalizes the targeting of healthcare workers and facilities, setting a</a:t>
            </a:r>
          </a:p>
          <a:p>
            <a:r>
              <a:rPr lang="en-US"/>
              <a:t>dangerous global precedent.</a:t>
            </a:r>
          </a:p>
          <a:p>
            <a:r>
              <a:rPr lang="en-US"/>
              <a:t/>
            </a:r>
          </a:p>
          <a:p>
            <a:r>
              <a:rPr lang="en-US"/>
              <a:t>4.  The report proposes the medical definition of genocide, that we discussed before, built from the lessons of the ongoing genocide in Gaza, recognizing it as a societal disease and severe public health threat It emphasizes the need to support healthcare workers</a:t>
            </a:r>
          </a:p>
          <a:p>
            <a:r>
              <a:rPr lang="en-US"/>
              <a:t>as key actors in prevention and intervention. </a:t>
            </a:r>
          </a:p>
          <a:p>
            <a:r>
              <a:rPr lang="en-US"/>
              <a:t>5.  And lastly, it makes the case for healthcare workers as human rights defenders,</a:t>
            </a:r>
          </a:p>
          <a:p>
            <a:r>
              <a:rPr lang="en-US"/>
              <a:t>In Gaza and globally,  Healthcare workers  bear witness to atrocities, provide vital care and document war crimes. Their role as first responders to genocide underscores the need for a</a:t>
            </a:r>
          </a:p>
          <a:p>
            <a:r>
              <a:rPr lang="en-US"/>
              <a:t>framework that empowers and protects them when giving testimony to war crimes at the local, national, regional, and international levels.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report, the writers make 3 recommendations: </a:t>
            </a:r>
          </a:p>
          <a:p>
            <a:r>
              <a:rPr lang="en-US"/>
              <a:t>1. They recommend international adoption of a medical definition of genocide to prioritize prevention, risk reduction, and accountability.</a:t>
            </a:r>
          </a:p>
          <a:p>
            <a:r>
              <a:rPr lang="en-US"/>
              <a:t>2.  The establishment of an independent international medical body with the authority to </a:t>
            </a:r>
          </a:p>
          <a:p>
            <a:r>
              <a:rPr lang="en-US"/>
              <a:t>a.  Monitor and identify early signs of genocide using medical data;</a:t>
            </a:r>
          </a:p>
          <a:p>
            <a:r>
              <a:rPr lang="en-US"/>
              <a:t>b. to Mobilize international resources for intervention and protection; and</a:t>
            </a:r>
          </a:p>
          <a:p>
            <a:r>
              <a:rPr lang="en-US"/>
              <a:t>c.  and to hold perpetrators accountable for targeting healthcare systems and workers. </a:t>
            </a:r>
          </a:p>
          <a:p>
            <a:r>
              <a:rPr lang="en-US"/>
              <a:t>3.  And lastly, they recommend amending existing International Humanitarian Law to define the repression of healthcare workers</a:t>
            </a:r>
          </a:p>
          <a:p>
            <a:r>
              <a:rPr lang="en-US"/>
              <a:t>speaking out against acts of genocide as a form of genocide incitement and abetment, in violation</a:t>
            </a:r>
          </a:p>
          <a:p>
            <a:r>
              <a:rPr lang="en-US"/>
              <a:t>of the Genocide Convention (1948) and complicity in genocide, prohibited in Article 3(e).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recap, Emman shared with us the medical professional's role in preventing genocide. </a:t>
            </a:r>
          </a:p>
          <a:p>
            <a:r>
              <a:rPr lang="en-US"/>
              <a:t/>
            </a:r>
          </a:p>
          <a:p>
            <a:r>
              <a:rPr lang="en-US"/>
              <a:t>We also got to hear the UN's definition of genocide in addition to</a:t>
            </a:r>
          </a:p>
          <a:p>
            <a:r>
              <a:rPr lang="en-US"/>
              <a:t>DAG's definition.</a:t>
            </a:r>
          </a:p>
          <a:p>
            <a:r>
              <a:rPr lang="en-US"/>
              <a:t>We have been working towards the implementation of DAG's definition at the United Nations.</a:t>
            </a:r>
          </a:p>
          <a:p>
            <a:r>
              <a:rPr lang="en-US"/>
              <a:t/>
            </a:r>
          </a:p>
          <a:p>
            <a:r>
              <a:rPr lang="en-US"/>
              <a:t>Genocide does not stay contained and will impact generations to come.</a:t>
            </a:r>
          </a:p>
          <a:p>
            <a:r>
              <a:rPr lang="en-US"/>
              <a:t/>
            </a:r>
          </a:p>
          <a:p>
            <a:r>
              <a:rPr lang="en-US"/>
              <a:t>I will share some of the Long-term public health effects: of genocide which include</a:t>
            </a:r>
          </a:p>
          <a:p>
            <a:r>
              <a:rPr lang="en-US"/>
              <a:t/>
            </a:r>
          </a:p>
          <a:p>
            <a:r>
              <a:rPr lang="en-US"/>
              <a:t>A significant Rise in Mortality and Morbidity</a:t>
            </a:r>
          </a:p>
          <a:p>
            <a:r>
              <a:rPr lang="en-US"/>
              <a:t/>
            </a:r>
          </a:p>
          <a:p>
            <a:r>
              <a:rPr lang="en-US"/>
              <a:t>The spread of infectious diseases along with malnutrition, and chronic illnesses</a:t>
            </a:r>
          </a:p>
          <a:p>
            <a:r>
              <a:rPr lang="en-US"/>
              <a:t/>
            </a:r>
          </a:p>
          <a:p>
            <a:r>
              <a:rPr lang="en-US"/>
              <a:t>And ofcorse the severe mental trauma for survivors and communities which include</a:t>
            </a:r>
          </a:p>
          <a:p>
            <a:r>
              <a:rPr lang="en-US"/>
              <a:t>generational trauma, mental health disorders, displacement-related illnesses</a:t>
            </a:r>
          </a:p>
          <a:p>
            <a:r>
              <a:rPr lang="en-US"/>
              <a:t/>
            </a:r>
          </a:p>
          <a:p>
            <a:r>
              <a:rPr lang="en-US"/>
              <a:t>The destruction of healthcare infrastructure in itself is an intentional tool of genocide.</a:t>
            </a:r>
          </a:p>
          <a:p>
            <a:r>
              <a:rPr lang="en-US"/>
              <a:t/>
            </a:r>
          </a:p>
          <a:p>
            <a:r>
              <a:rPr lang="en-US"/>
              <a:t> </a:t>
            </a:r>
          </a:p>
          <a:p>
            <a:r>
              <a:rPr lang="en-US"/>
              <a:t>Gaza is also facing Extreme economic hardship-the destruction of agricultural assets, private sector businesses and infrastructure has severely impoverished Palestinian households contributing to the rise in poverty and unemployment.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of the organizations that have called what is happening in Gaza a genocide. </a:t>
            </a:r>
          </a:p>
          <a:p>
            <a:r>
              <a:rPr lang="en-US"/>
              <a:t/>
            </a:r>
          </a:p>
          <a:p>
            <a:r>
              <a:rPr lang="en-US"/>
              <a:t>The Lemkin Institute for Genocide Prevention, increasingly concerned about the deteriorating humanitarian situation in the territory of the State of Palestine (including Gaza and the West Bank), issued a statement in October 2023 statement, that they continue to update,  to explain the reasons why they believe the Israel-Palestine situation constitutes an instance of genocide. On their website Lemkin Institute states they  believe that Israel’s retaliation against Palestinians amounts not only to war crimes and crimes against humanity, but also to genocide. They note that "The continued complicity in genocide of Israel’s allies is resulting in horrific, immoral consequences for Palestians everywhere and is destroying any opportunities for global peace and security for the forseeable future."</a:t>
            </a:r>
          </a:p>
          <a:p>
            <a:r>
              <a:rPr lang="en-US"/>
              <a:t>In December 2024 Amnesty Int'l  published a detailed report concluding that Israel is committing genocide against Palestinians in the Gaza Strip, based on acts of killing, causing serious bodily/mental harm, deliberately inflicting conditions of life calculated to bring about physical destruction, and examining intent via senior Israeli government/military statements</a:t>
            </a:r>
          </a:p>
          <a:p>
            <a:r>
              <a:rPr lang="en-US"/>
              <a:t>In July 2025 B’Tselem &amp; Physicians for Human Rights Israel — Israeli-based human rights organizations publicly concluded that Israel is committing genocide in Gaza.</a:t>
            </a:r>
          </a:p>
          <a:p>
            <a:r>
              <a:rPr lang="en-US"/>
              <a:t>Physicians for Human Rights — Israel (PHRI) — 2–28 July 2025 — issued a health-system analysis and position paper saying this cumulative dismantling of Gaza’s health system “amounts to genocide.”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brief updates on the healthcare systems in gaza.</a:t>
            </a:r>
          </a:p>
          <a:p>
            <a:r>
              <a:rPr lang="en-US"/>
              <a:t/>
            </a:r>
          </a:p>
          <a:p>
            <a:r>
              <a:rPr lang="en-US"/>
              <a:t>⅔ of the hospitals are destroyed, remainder barely functional and significantly over capacity.</a:t>
            </a:r>
          </a:p>
          <a:p>
            <a:r>
              <a:rPr lang="en-US"/>
              <a:t/>
            </a:r>
          </a:p>
          <a:p>
            <a:r>
              <a:rPr lang="en-US"/>
              <a:t>Staff is depleted, overworked, traumatized, starving, displaced and injured.</a:t>
            </a:r>
          </a:p>
          <a:p>
            <a:r>
              <a:rPr lang="en-US"/>
              <a:t/>
            </a:r>
          </a:p>
          <a:p>
            <a:r>
              <a:rPr lang="en-US"/>
              <a:t>89% of isolates from Gaza cohort displayed multi-drug resistance</a:t>
            </a:r>
          </a:p>
          <a:p>
            <a:r>
              <a:rPr lang="en-US"/>
              <a:t/>
            </a:r>
          </a:p>
          <a:p>
            <a:r>
              <a:rPr lang="en-US"/>
              <a:t>Outbreaks of disease fueled by the destruction of water and sanitation infrastructure.</a:t>
            </a:r>
          </a:p>
          <a:p>
            <a:r>
              <a:rPr lang="en-US"/>
              <a:t/>
            </a:r>
          </a:p>
          <a:p>
            <a:r>
              <a:rPr lang="en-US"/>
              <a:t>15,000 patients still in need of treatment outside Gaza – including 4,000 children</a:t>
            </a:r>
          </a:p>
          <a:p>
            <a:r>
              <a:rPr lang="en-US"/>
              <a:t/>
            </a:r>
          </a:p>
          <a:p>
            <a:r>
              <a:rPr lang="en-US"/>
              <a:t>Since the ceasefire, Gaza healthcare workers report almost no aid has entered the strip.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Doctors Against Genocide (known as DAG) is a global grassroots coalition of healthcare workers dedicated to succeeding where global governments have failed in confronting and preventing genocide, war crimes and crimes against humanity. Our membership has grown to over 25,000 globally in just two years.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Health-care workers are the most critical component of any health system. </a:t>
            </a:r>
          </a:p>
          <a:p>
            <a:r>
              <a:rPr lang="en-US"/>
              <a:t/>
            </a:r>
          </a:p>
          <a:p>
            <a:r>
              <a:rPr lang="en-US"/>
              <a:t>Despite being protected under international law, they have been killed and injured at alarming rates in Gaza since October 7 2023.</a:t>
            </a:r>
          </a:p>
          <a:p>
            <a:r>
              <a:rPr lang="en-US"/>
              <a:t/>
            </a:r>
          </a:p>
          <a:p>
            <a:r>
              <a:rPr lang="en-US"/>
              <a:t>There is also growing evidence of inhumane treatment and abuse of health-care workers in Israeli detention. This has serious implications for the health of Palestinians, in both the short and long term.</a:t>
            </a:r>
          </a:p>
          <a:p>
            <a:r>
              <a:rPr lang="en-US"/>
              <a:t/>
            </a:r>
          </a:p>
          <a:p>
            <a:r>
              <a:rPr lang="en-US"/>
              <a:t>These are some of the latest numbers As of October 20, 2025:</a:t>
            </a:r>
          </a:p>
          <a:p>
            <a:r>
              <a:rPr lang="en-US"/>
              <a:t/>
            </a:r>
          </a:p>
          <a:p>
            <a:r>
              <a:rPr lang="en-US"/>
              <a:t>309 of the 431 detained healthcare workers are now confirmed to have been released; of which 67 were released as part of the latest exchange deal on October 13</a:t>
            </a:r>
          </a:p>
          <a:p>
            <a:r>
              <a:rPr lang="en-US"/>
              <a:t/>
            </a:r>
          </a:p>
          <a:p>
            <a:r>
              <a:rPr lang="en-US"/>
              <a:t>Five healthcare workers are still missing which include (three senior physicians, a pharmacist and a senior physiotherapist)</a:t>
            </a:r>
          </a:p>
          <a:p>
            <a:r>
              <a:rPr lang="en-US"/>
              <a:t/>
            </a:r>
          </a:p>
          <a:p>
            <a:r>
              <a:rPr lang="en-US"/>
              <a:t>Five HCWs have reportedly been killed or died in Israeli detention, however, their bodies have not been returned to their families.</a:t>
            </a:r>
          </a:p>
          <a:p>
            <a:r>
              <a:rPr lang="en-US"/>
              <a:t/>
            </a:r>
          </a:p>
          <a:p>
            <a:r>
              <a:rPr lang="en-US"/>
              <a:t/>
            </a:r>
          </a:p>
          <a:p>
            <a:r>
              <a:rPr lang="en-US"/>
              <a:t>1722 healthcare workers have been killed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Dr Adnan Al Bursh, </a:t>
            </a:r>
          </a:p>
          <a:p>
            <a:r>
              <a:rPr lang="en-US"/>
              <a:t/>
            </a:r>
          </a:p>
          <a:p>
            <a:r>
              <a:rPr lang="en-US"/>
              <a:t>he is one of the 5 HCW's that have reportedly died in Israeli detention since 10/7/23.</a:t>
            </a:r>
          </a:p>
          <a:p>
            <a:r>
              <a:rPr lang="en-US"/>
              <a:t/>
            </a:r>
          </a:p>
          <a:p>
            <a:r>
              <a:rPr lang="en-US"/>
              <a:t>Dr Adnan Al Bursh is also</a:t>
            </a:r>
          </a:p>
          <a:p>
            <a:r>
              <a:rPr lang="en-US"/>
              <a:t>infamously known as the doctor who was sodomized to death.</a:t>
            </a:r>
          </a:p>
          <a:p>
            <a:r>
              <a:rPr lang="en-US"/>
              <a:t/>
            </a:r>
          </a:p>
          <a:p>
            <a:r>
              <a:rPr lang="en-US"/>
              <a:t>He was the Head of Orthopedic Surgery at Al-Shifa Medical Complex</a:t>
            </a:r>
          </a:p>
          <a:p>
            <a:r>
              <a:rPr lang="en-US"/>
              <a:t/>
            </a:r>
          </a:p>
          <a:p>
            <a:r>
              <a:rPr lang="en-US"/>
              <a:t>We all got to know Dr Adnan from the videos he would publish on social media of the ongoing assaults on Gaza.</a:t>
            </a:r>
          </a:p>
          <a:p>
            <a:r>
              <a:rPr lang="en-US"/>
              <a:t/>
            </a:r>
          </a:p>
          <a:p>
            <a:r>
              <a:rPr lang="en-US"/>
              <a:t>In many of his videos, he would state, </a:t>
            </a:r>
          </a:p>
          <a:p>
            <a:r>
              <a:rPr lang="en-US"/>
              <a:t>"despite the pain, we are steadfast"</a:t>
            </a:r>
          </a:p>
          <a:p>
            <a:r>
              <a:rPr lang="en-US"/>
              <a:t/>
            </a:r>
          </a:p>
          <a:p>
            <a:r>
              <a:rPr lang="en-US"/>
              <a:t>On Dec 19, 2023, Dr Al Bursh was detained by the IDF with 10 other medical staff and taken to notorious detention center- Sde Teiman.</a:t>
            </a:r>
          </a:p>
          <a:p>
            <a:r>
              <a:rPr lang="en-US"/>
              <a:t/>
            </a:r>
          </a:p>
          <a:p>
            <a:r>
              <a:rPr lang="en-US"/>
              <a:t>Its reported that he  was subjected to physical, psychological and sexual torture.</a:t>
            </a:r>
          </a:p>
          <a:p>
            <a:r>
              <a:rPr lang="en-US"/>
              <a:t>On April 19, 2024- The Israeli Prison Service issued a statement that a prisoner had died in custody withholding the identity of the prisoner.</a:t>
            </a:r>
          </a:p>
          <a:p>
            <a:r>
              <a:rPr lang="en-US"/>
              <a:t/>
            </a:r>
          </a:p>
          <a:p>
            <a:r>
              <a:rPr lang="en-US"/>
              <a:t>His fate was revealed to the world by the other healthcare workers who were detained with him and released.</a:t>
            </a:r>
          </a:p>
          <a:p>
            <a:r>
              <a:rPr lang="en-US"/>
              <a:t/>
            </a:r>
          </a:p>
          <a:p>
            <a:r>
              <a:rPr lang="en-US"/>
              <a:t>Its significant to note that His body remains in Israeli custody and he has yet to be charged with any crime at this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Another colleague that is currently in Israeli detention is </a:t>
            </a:r>
          </a:p>
          <a:p>
            <a:r>
              <a:rPr lang="en-US"/>
              <a:t>Dr Hussam Abu Safiya</a:t>
            </a:r>
          </a:p>
          <a:p>
            <a:r>
              <a:rPr lang="en-US"/>
              <a:t/>
            </a:r>
          </a:p>
          <a:p>
            <a:r>
              <a:rPr lang="en-US"/>
              <a:t>who is a dear friend to Doctors Against Genocide and was a regular contributor to our weekly webinars providing us with critical updates.</a:t>
            </a:r>
          </a:p>
          <a:p>
            <a:r>
              <a:rPr lang="en-US"/>
              <a:t/>
            </a:r>
          </a:p>
          <a:p>
            <a:r>
              <a:rPr lang="en-US"/>
              <a:t>He is a Chief Pediatrician at Kamal Adwan Hospital.</a:t>
            </a:r>
          </a:p>
          <a:p>
            <a:r>
              <a:rPr lang="en-US"/>
              <a:t/>
            </a:r>
          </a:p>
          <a:p>
            <a:r>
              <a:rPr lang="en-US"/>
              <a:t>He also bravely documented the unrelentless bombardment on Gaza's healthcare systems. </a:t>
            </a:r>
          </a:p>
          <a:p>
            <a:r>
              <a:rPr lang="en-US"/>
              <a:t/>
            </a:r>
          </a:p>
          <a:p>
            <a:r>
              <a:rPr lang="en-US"/>
              <a:t>One could say his crime was his stubborn unwillingness to leave his patients.</a:t>
            </a:r>
          </a:p>
          <a:p>
            <a:r>
              <a:rPr lang="en-US"/>
              <a:t/>
            </a:r>
          </a:p>
          <a:p>
            <a:r>
              <a:rPr lang="en-US"/>
              <a:t>On Oct 25, 2024, Kamal Adwan Hospital was stormed, Dr Abu Safiya along with 57 medical colleagues were detained during their shift. He was later released after several hours of interrogation.</a:t>
            </a:r>
          </a:p>
          <a:p>
            <a:r>
              <a:rPr lang="en-US"/>
              <a:t/>
            </a:r>
          </a:p>
          <a:p>
            <a:r>
              <a:rPr lang="en-US"/>
              <a:t>Shortly after his release, Israeli forces killed his son following his refusal to abandon the hospital despite Israeli orders and threats.</a:t>
            </a:r>
          </a:p>
          <a:p>
            <a:r>
              <a:rPr lang="en-US"/>
              <a:t/>
            </a:r>
          </a:p>
          <a:p>
            <a:r>
              <a:rPr lang="en-US"/>
              <a:t>Dr Abu Saffiya was abducted a second time on Dec 27th from his hospital during a forced evacuation, this included both staff and patients.</a:t>
            </a:r>
          </a:p>
          <a:p>
            <a:r>
              <a:rPr lang="en-US"/>
              <a:t/>
            </a:r>
          </a:p>
          <a:p>
            <a:r>
              <a:rPr lang="en-US"/>
              <a:t>Dr Abu Safiya was last seen entering a Merkava tank.</a:t>
            </a:r>
          </a:p>
          <a:p>
            <a:r>
              <a:rPr lang="en-US"/>
              <a:t/>
            </a:r>
          </a:p>
          <a:p>
            <a:r>
              <a:rPr lang="en-US"/>
              <a:t>During his lawyers last visit to the detention center, she reports he has lost 25 kg and has been denied treatment for heart disease and blood pressure.</a:t>
            </a:r>
          </a:p>
          <a:p>
            <a:r>
              <a:rPr lang="en-US"/>
              <a:t/>
            </a:r>
          </a:p>
          <a:p>
            <a:r>
              <a:rPr lang="en-US"/>
              <a:t>He was set to be released during the recent prisoner swap between Hamas and Israel that occurred on oct 16.</a:t>
            </a:r>
          </a:p>
          <a:p>
            <a:r>
              <a:rPr lang="en-US"/>
              <a:t/>
            </a:r>
          </a:p>
          <a:p>
            <a:r>
              <a:rPr lang="en-US"/>
              <a:t>Dr Abu saffiya's administrative detention has been renewed under no legitimate pretext. </a:t>
            </a:r>
          </a:p>
          <a:p>
            <a:r>
              <a:rPr lang="en-US"/>
              <a:t/>
            </a:r>
          </a:p>
          <a:p>
            <a:r>
              <a:rPr lang="en-US"/>
              <a:t>October 29th marked his 10th month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Al-Farra, friend of DAG and regular contributor on our webinars explains this phenomena carried out by the Israeli govt as </a:t>
            </a:r>
          </a:p>
          <a:p>
            <a:r>
              <a:rPr lang="en-US"/>
              <a:t/>
            </a:r>
          </a:p>
          <a:p>
            <a:r>
              <a:rPr lang="en-US"/>
              <a:t>"The dont let them die, dont let them live" policy.</a:t>
            </a:r>
          </a:p>
          <a:p>
            <a:r>
              <a:rPr lang="en-US"/>
              <a:t/>
            </a:r>
          </a:p>
          <a:p>
            <a:r>
              <a:rPr lang="en-US"/>
              <a:t>Israel’s ban on fuel entry to hospitals in the Gaza Strip constitutes a tool of direct killing and a means of forcibly displacing civilians, as it paralyzes medical facilities and turns them into death zones.</a:t>
            </a:r>
          </a:p>
          <a:p>
            <a:r>
              <a:rPr lang="en-US"/>
              <a:t/>
            </a:r>
          </a:p>
          <a:p>
            <a:r>
              <a:rPr lang="en-US"/>
              <a:t>This reflects a systematic Israeli policy aimed at dismantling the population’s means of survival.</a:t>
            </a:r>
          </a:p>
          <a:p>
            <a:r>
              <a:rPr lang="en-US"/>
              <a:t/>
            </a:r>
          </a:p>
          <a:p>
            <a:r>
              <a:rPr lang="en-US"/>
              <a:t>Dr Alfarra has explained that fuel and electricity is provided in limited amounts and at specific times and the appeal process that comes with having the supply renewed is mentally exhausting.</a:t>
            </a:r>
          </a:p>
          <a:p>
            <a:r>
              <a:rPr lang="en-US"/>
              <a:t/>
            </a:r>
          </a:p>
          <a:p>
            <a:r>
              <a:rPr lang="en-US"/>
              <a:t>This is a deliberate execution of a slow-kill policy by Israel targeting the population’s right to life through denial of life-saving care.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Zahra, she is a 73 yr old survivor</a:t>
            </a:r>
          </a:p>
          <a:p>
            <a:r>
              <a:rPr lang="en-US"/>
              <a:t/>
            </a:r>
          </a:p>
          <a:p>
            <a:r>
              <a:rPr lang="en-US"/>
              <a:t> Her home in Northern Gaza was bombed which resulted in the majority of her family being killed. While she survived the attacks,</a:t>
            </a:r>
          </a:p>
          <a:p>
            <a:r>
              <a:rPr lang="en-US"/>
              <a:t>She spent 2 days under the rubble.</a:t>
            </a:r>
          </a:p>
          <a:p>
            <a:r>
              <a:rPr lang="en-US"/>
              <a:t>She was miraculously rescued by the Palestinian Civil Defense Services.</a:t>
            </a:r>
          </a:p>
          <a:p>
            <a:r>
              <a:rPr lang="en-US"/>
              <a:t/>
            </a:r>
          </a:p>
          <a:p>
            <a:r>
              <a:rPr lang="en-US"/>
              <a:t>One of her sons also survived the airstrike.</a:t>
            </a:r>
          </a:p>
          <a:p>
            <a:r>
              <a:rPr lang="en-US"/>
              <a:t>She had an open fracture in her lower leg. She needed to get to a hospital and surgery. Both bones in her lower leg were broken. </a:t>
            </a:r>
          </a:p>
          <a:p>
            <a:r>
              <a:rPr lang="en-US"/>
              <a:t/>
            </a:r>
          </a:p>
          <a:p>
            <a:r>
              <a:rPr lang="en-US"/>
              <a:t>She managed to walk with her son as he intermittently carried her, to Al Shifa Hospital, that journey took her almost 3 days with a broken leg. </a:t>
            </a:r>
          </a:p>
          <a:p>
            <a:r>
              <a:rPr lang="en-US"/>
              <a:t/>
            </a:r>
          </a:p>
          <a:p>
            <a:r>
              <a:rPr lang="en-US"/>
              <a:t>Once she got to the hospital, she was informed she would need urgent dialysis first. </a:t>
            </a:r>
          </a:p>
          <a:p>
            <a:r>
              <a:rPr lang="en-US"/>
              <a:t/>
            </a:r>
          </a:p>
          <a:p>
            <a:r>
              <a:rPr lang="en-US"/>
              <a:t>She had a severe crush injury</a:t>
            </a:r>
          </a:p>
          <a:p>
            <a:r>
              <a:rPr lang="en-US"/>
              <a:t> which leads to rhabdomyolysis which can potentially cause acute kidney failure. </a:t>
            </a:r>
          </a:p>
          <a:p>
            <a:r>
              <a:rPr lang="en-US"/>
              <a:t/>
            </a:r>
          </a:p>
          <a:p>
            <a:r>
              <a:rPr lang="en-US"/>
              <a:t>This is a common injury in Gaza. The Israeli army stormed the hospital and instructed people to evacuate which delayed her surgery. </a:t>
            </a:r>
          </a:p>
          <a:p>
            <a:r>
              <a:rPr lang="en-US"/>
              <a:t/>
            </a:r>
          </a:p>
          <a:p>
            <a:r>
              <a:rPr lang="en-US"/>
              <a:t>She was able to find a wheelchair, and her son wheeled her down to Al Aqsa Hospital. Just to give you an idea of distance. Al Shifa is located in Northern Gaza and Al Aqsa Hospital is located in Central Gaza. </a:t>
            </a:r>
          </a:p>
          <a:p>
            <a:r>
              <a:rPr lang="en-US"/>
              <a:t/>
            </a:r>
          </a:p>
          <a:p>
            <a:r>
              <a:rPr lang="en-US"/>
              <a:t>When approached by the Orthopedic doctor, Zahra  told him “I have adjusted to it, maybe we should just leave it alone” and smiled at him. </a:t>
            </a:r>
          </a:p>
          <a:p>
            <a:r>
              <a:rPr lang="en-US"/>
              <a:t/>
            </a:r>
          </a:p>
          <a:p>
            <a:r>
              <a:rPr lang="en-US"/>
              <a:t>He wanted to cry for her, the way she was responding to it, it was like she was supporting him.  </a:t>
            </a:r>
          </a:p>
          <a:p>
            <a:r>
              <a:rPr lang="en-US"/>
              <a:t/>
            </a:r>
          </a:p>
          <a:p>
            <a:r>
              <a:rPr lang="en-US"/>
              <a:t>This testimony was brought to us by an Orthopedic resident who was touched by Zahra not wanting to add to his workload.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Omar. </a:t>
            </a:r>
          </a:p>
          <a:p>
            <a:r>
              <a:rPr lang="en-US"/>
              <a:t>he is A victim of the Gaza Humanitarian Foundation.</a:t>
            </a:r>
          </a:p>
          <a:p>
            <a:r>
              <a:rPr lang="en-US"/>
              <a:t/>
            </a:r>
          </a:p>
          <a:p>
            <a:r>
              <a:rPr lang="en-US"/>
              <a:t>This GHF was a US backed Israeli initiative that sought to permanently replace UNWRA's presence in the Gaza Strip.</a:t>
            </a:r>
          </a:p>
          <a:p>
            <a:r>
              <a:rPr lang="en-US"/>
              <a:t/>
            </a:r>
          </a:p>
          <a:p>
            <a:r>
              <a:rPr lang="en-US"/>
              <a:t>It was an initiative led by military contractors, not humanitarian </a:t>
            </a:r>
          </a:p>
          <a:p>
            <a:r>
              <a:rPr lang="en-US"/>
              <a:t>professionals. It operates with Israeli government oversight and without transparency, </a:t>
            </a:r>
          </a:p>
          <a:p>
            <a:r>
              <a:rPr lang="en-US"/>
              <a:t>independence, or accountability.</a:t>
            </a:r>
          </a:p>
          <a:p>
            <a:r>
              <a:rPr lang="en-US"/>
              <a:t/>
            </a:r>
          </a:p>
          <a:p>
            <a:r>
              <a:rPr lang="en-US"/>
              <a:t>This violates the humanitarian </a:t>
            </a:r>
          </a:p>
          <a:p>
            <a:r>
              <a:rPr lang="en-US"/>
              <a:t>principles of neutrality, independence, and impartiality.</a:t>
            </a:r>
          </a:p>
          <a:p>
            <a:r>
              <a:rPr lang="en-US"/>
              <a:t/>
            </a:r>
          </a:p>
          <a:p>
            <a:r>
              <a:rPr lang="en-US"/>
              <a:t>The Death toll at the GHF sites surpassed 1000 cases along with hundreds wounded.</a:t>
            </a:r>
          </a:p>
          <a:p>
            <a:r>
              <a:rPr lang="en-US"/>
              <a:t/>
            </a:r>
          </a:p>
          <a:p>
            <a:r>
              <a:rPr lang="en-US"/>
              <a:t>Omar is just one the thousands permanently disabled. He is a 19 yo young man who went to one of the GHF sites to obtain aid for his family, while waiting, he got shot with a bomb bullet, which is unique in that once it makes impact it separates and blows up into multiple fragments in the body). Omar's shoulder was severely injured and he was paralyzed waste down.</a:t>
            </a:r>
          </a:p>
          <a:p>
            <a:r>
              <a:rPr lang="en-US"/>
              <a:t/>
            </a:r>
          </a:p>
          <a:p>
            <a:r>
              <a:rPr lang="en-US"/>
              <a:t>He had to wait 4 days for CT scan. No spinal neurosurgeon available, no equipment to stabilize the spine. Requests to evacuate, denied because he is a male over the age of 16.</a:t>
            </a:r>
          </a:p>
          <a:p>
            <a:r>
              <a:rPr lang="en-US"/>
              <a:t/>
            </a:r>
          </a:p>
          <a:p>
            <a:r>
              <a:rPr lang="en-US"/>
              <a:t>No hope that he will have his situation reversed.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genocide in Gaza has severely caused negative impacts to the mental health state of everyone in Gaza.</a:t>
            </a:r>
          </a:p>
          <a:p>
            <a:r>
              <a:rPr lang="en-US"/>
              <a:t/>
            </a:r>
          </a:p>
          <a:p>
            <a:r>
              <a:rPr lang="en-US"/>
              <a:t>It has severely impacted mental health sustainability due to the destruction of healthcare services, exacerbating</a:t>
            </a:r>
          </a:p>
          <a:p>
            <a:r>
              <a:rPr lang="en-US"/>
              <a:t/>
            </a:r>
          </a:p>
          <a:p>
            <a:r>
              <a:rPr lang="en-US"/>
              <a:t>anxiety</a:t>
            </a:r>
          </a:p>
          <a:p>
            <a:r>
              <a:rPr lang="en-US"/>
              <a:t>depression</a:t>
            </a:r>
          </a:p>
          <a:p>
            <a:r>
              <a:rPr lang="en-US"/>
              <a:t>sleep deprivation</a:t>
            </a:r>
          </a:p>
          <a:p>
            <a:r>
              <a:rPr lang="en-US"/>
              <a:t>PTSD (Trauma is ongoing, there is no “post”)</a:t>
            </a:r>
          </a:p>
          <a:p>
            <a:r>
              <a:rPr lang="en-US"/>
              <a:t/>
            </a:r>
          </a:p>
          <a:p>
            <a:r>
              <a:rPr lang="en-US"/>
              <a:t>Access to psychological care is compromised, complicating recovery amid pervasive fear and community disruption.</a:t>
            </a:r>
          </a:p>
          <a:p>
            <a:r>
              <a:rPr lang="en-US"/>
              <a:t>Consequences of this genocide extend beyond immediate trauma, undermining social cohesion, economic stability, and overall quality of life</a:t>
            </a:r>
          </a:p>
          <a:p>
            <a:r>
              <a:rPr lang="en-US"/>
              <a:t/>
            </a:r>
          </a:p>
          <a:p>
            <a:r>
              <a:rPr lang="en-US"/>
              <a:t>The normalization of fear and trauma not only undermines personal well-being but also disrupts family dynamics, perpetuating a cycle of despair and instability.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The Gaza Community Mental Health Program has been doing incredible work with the skeletal resources they have been forced to work with to support their people during the ongoing genocide.</a:t>
            </a:r>
          </a:p>
          <a:p>
            <a:r>
              <a:rPr lang="en-US"/>
              <a:t/>
            </a:r>
          </a:p>
          <a:p>
            <a:r>
              <a:rPr lang="en-US"/>
              <a:t/>
            </a:r>
          </a:p>
          <a:p>
            <a:r>
              <a:rPr lang="en-US"/>
              <a:t>Hala is a young girl who receives psychological support at </a:t>
            </a:r>
          </a:p>
          <a:p>
            <a:r>
              <a:rPr lang="en-US"/>
              <a:t>Gaza Community Mental Health Program </a:t>
            </a:r>
          </a:p>
          <a:p>
            <a:r>
              <a:rPr lang="en-US"/>
              <a:t/>
            </a:r>
          </a:p>
          <a:p>
            <a:r>
              <a:rPr lang="en-US"/>
              <a:t>This picture symbolizes the reality of what children have been forced to bear witness to over the past 2 years.  </a:t>
            </a:r>
          </a:p>
          <a:p>
            <a:r>
              <a:rPr lang="en-US"/>
              <a:t/>
            </a:r>
          </a:p>
          <a:p>
            <a:r>
              <a:rPr lang="en-US"/>
              <a:t>Take a look at her illustration and notice, the Israeli tank and the army carrying aiming their weapons at displaced people sheltering in a school.</a:t>
            </a:r>
          </a:p>
          <a:p>
            <a:r>
              <a:rPr lang="en-US"/>
              <a:t/>
            </a:r>
          </a:p>
          <a:p>
            <a:r>
              <a:rPr lang="en-US"/>
              <a:t>Notice the men who are undressed and appear to be surrendering to the Israeli army.</a:t>
            </a:r>
          </a:p>
          <a:p>
            <a:r>
              <a:rPr lang="en-US"/>
              <a:t/>
            </a:r>
          </a:p>
          <a:p>
            <a:r>
              <a:rPr lang="en-US"/>
              <a:t>Also take note of the people on the ground bleeding. </a:t>
            </a:r>
          </a:p>
          <a:p>
            <a:r>
              <a:rPr lang="en-US"/>
              <a:t/>
            </a:r>
          </a:p>
          <a:p>
            <a:r>
              <a:rPr lang="en-US"/>
              <a:t>On the bottom right corner, a young kid appears to be carried on a stretcher.</a:t>
            </a:r>
          </a:p>
          <a:p>
            <a:r>
              <a:rPr lang="en-US"/>
              <a:t/>
            </a:r>
          </a:p>
          <a:p>
            <a:r>
              <a:rPr lang="en-US"/>
              <a:t>This is very typical of illustrations made by Gaza's children even pre 10/7/23.</a:t>
            </a:r>
          </a:p>
          <a:p>
            <a:r>
              <a:rPr lang="en-US"/>
              <a:t/>
            </a:r>
          </a:p>
          <a:p>
            <a:r>
              <a:rPr lang="en-US"/>
              <a:t>While, children at this age are expected to illustrate less grim images, art therapy has been effective in being a safe and nonverbal outlet for processing trauma.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we have been able to share a few accounts with you all today; there are thousands of horrific experiences that we wont hear about.</a:t>
            </a:r>
          </a:p>
          <a:p>
            <a:r>
              <a:rPr lang="en-US"/>
              <a:t/>
            </a:r>
          </a:p>
          <a:p>
            <a:r>
              <a:rPr lang="en-US"/>
              <a:t>That brings us to the present day ceasefire agreement that went into effect on oct 10, 2025.</a:t>
            </a:r>
          </a:p>
          <a:p>
            <a:r>
              <a:rPr lang="en-US"/>
              <a:t/>
            </a:r>
          </a:p>
          <a:p>
            <a:r>
              <a:rPr lang="en-US"/>
              <a:t>The ceasefire announcement was long awaited. The Palestinians were in desperate need of the discontinuation of the rampant killing machine. </a:t>
            </a:r>
          </a:p>
          <a:p>
            <a:r>
              <a:rPr lang="en-US"/>
              <a:t/>
            </a:r>
          </a:p>
          <a:p>
            <a:r>
              <a:rPr lang="en-US"/>
              <a:t>While the people in Gaza eagerly welcomed this, they shared with us their cautious optimism since historically, Israel has violated the ceasefire under fabricated pretexts. </a:t>
            </a:r>
          </a:p>
          <a:p>
            <a:r>
              <a:rPr lang="en-US"/>
              <a:t/>
            </a:r>
          </a:p>
          <a:p>
            <a:r>
              <a:rPr lang="en-US"/>
              <a:t>I'd like to provide some updates since the ceasefire went into effect oct 10.</a:t>
            </a:r>
          </a:p>
          <a:p>
            <a:r>
              <a:rPr lang="en-US"/>
              <a:t/>
            </a:r>
          </a:p>
          <a:p>
            <a:r>
              <a:rPr lang="en-US"/>
              <a:t>Airstrikes continue to be carried out all over the Gaza Strip</a:t>
            </a:r>
          </a:p>
          <a:p>
            <a:r>
              <a:rPr lang="en-US"/>
              <a:t/>
            </a:r>
          </a:p>
          <a:p>
            <a:r>
              <a:rPr lang="en-US"/>
              <a:t>The Israeli army is still occupying 53% of Gaza and have not withdrawn.</a:t>
            </a:r>
          </a:p>
          <a:p>
            <a:r>
              <a:rPr lang="en-US"/>
              <a:t/>
            </a:r>
          </a:p>
          <a:p>
            <a:r>
              <a:rPr lang="en-US"/>
              <a:t>Blockade has not been lifted-the Rafah border remains closed.</a:t>
            </a:r>
          </a:p>
          <a:p>
            <a:r>
              <a:rPr lang="en-US"/>
              <a:t/>
            </a:r>
          </a:p>
          <a:p>
            <a:r>
              <a:rPr lang="en-US"/>
              <a:t>Heavy machinery for clearing rubble and extracting the thousands that remain under the rubble has not been permitted.</a:t>
            </a:r>
          </a:p>
          <a:p>
            <a:r>
              <a:rPr lang="en-US"/>
              <a:t/>
            </a:r>
          </a:p>
          <a:p>
            <a:r>
              <a:rPr lang="en-US"/>
              <a:t>World Health Organization reports only 10% of requested medical supplies have entered.</a:t>
            </a:r>
          </a:p>
          <a:p>
            <a:r>
              <a:rPr lang="en-US"/>
              <a:t/>
            </a:r>
          </a:p>
          <a:p>
            <a:r>
              <a:rPr lang="en-US"/>
              <a:t>Mobile homes and heavy-duty tents also have not been permitted despite Gaza entering the winter season.</a:t>
            </a:r>
          </a:p>
          <a:p>
            <a:r>
              <a:rPr lang="en-US"/>
              <a:t/>
            </a:r>
          </a:p>
          <a:p>
            <a:r>
              <a:rPr lang="en-US"/>
              <a:t>Delivery of 600 aid trucks per day has not been upheld</a:t>
            </a:r>
          </a:p>
          <a:p>
            <a:r>
              <a:rPr lang="en-US"/>
              <a:t/>
            </a:r>
          </a:p>
          <a:p>
            <a:r>
              <a:rPr lang="en-US"/>
              <a:t>On Oct 28th, Netanyahu made an announcement that forceful strikes will be carried out in Gaza in retaliation to Hamas returning an incorrect corpse.</a:t>
            </a:r>
          </a:p>
          <a:p>
            <a:r>
              <a:rPr lang="en-US"/>
              <a:t/>
            </a:r>
          </a:p>
          <a:p>
            <a:r>
              <a:rPr lang="en-US"/>
              <a:t>The result of this bloody night was 104 Palestinians killed including 46 children. </a:t>
            </a:r>
          </a:p>
          <a:p>
            <a:r>
              <a:rPr lang="en-US"/>
              <a:t/>
            </a:r>
          </a:p>
          <a:p>
            <a:r>
              <a:rPr lang="en-US"/>
              <a:t>According to The Gaza Ministry of Health, 211 Palestinians have been killed since the ceasefire has been announced.</a:t>
            </a:r>
          </a:p>
          <a:p>
            <a:r>
              <a:rPr lang="en-US"/>
              <a:t/>
            </a:r>
          </a:p>
          <a:p>
            <a:r>
              <a:rPr lang="en-US"/>
              <a:t>I wanted to provide further context to this statement that was made by one of our colleagues in Gaza. </a:t>
            </a:r>
          </a:p>
          <a:p>
            <a:r>
              <a:rPr lang="en-US"/>
              <a:t/>
            </a:r>
          </a:p>
          <a:p>
            <a:r>
              <a:rPr lang="en-US"/>
              <a:t>Israel uses ceasefires not as steps towards peace, but as a tool to tighten control.</a:t>
            </a:r>
          </a:p>
          <a:p>
            <a:r>
              <a:rPr lang="en-US"/>
              <a:t/>
            </a:r>
          </a:p>
          <a:p>
            <a:r>
              <a:rPr lang="en-US"/>
              <a:t>This statement reflects a critical perspective on Israel’s use of ceasefires, often voiced by analysts and human rights observers who argue that temporary truces can be used tactically rather than as genuine steps toward lasting peace.</a:t>
            </a:r>
          </a:p>
          <a:p>
            <a:r>
              <a:rPr lang="en-US"/>
              <a:t/>
            </a:r>
          </a:p>
          <a:p>
            <a:r>
              <a:rPr lang="en-US"/>
              <a:t>Some argue that Israel uses ceasefires primarily to regroup militarily, manage international pressure, or restructure control over Gaza and the West Bank—tightening blockades, expanding surveillance, or restricting aid and movement once the fighting pauses. In this view, ceasefires function as strategic pauses that reinforce the status quo rather than dismantle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Our advocacy is most critical at this stage, it will determine if the people of palestine will return to the "status quo" which is life under militarized occupation and a slower paced genocide.</a:t>
            </a:r>
          </a:p>
          <a:p>
            <a:r>
              <a:rPr lang="en-US"/>
              <a:t/>
            </a:r>
          </a:p>
          <a:p>
            <a:r>
              <a:rPr lang="en-US"/>
              <a:t/>
            </a:r>
          </a:p>
          <a:p>
            <a:r>
              <a:rPr lang="en-US"/>
              <a:t>Doctors Against Genocide has held a strong presence both on the Hill and at local constituent’s congressional offices since October 7, 2023. </a:t>
            </a:r>
          </a:p>
          <a:p>
            <a:r>
              <a:rPr lang="en-US"/>
              <a:t>Our goal has been to share the voices of the people of Gaza, their primary concerns and their demands in the fight against genocide and occupation.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healthcare workers, we swore an oath to “do no harm”. </a:t>
            </a:r>
          </a:p>
          <a:p>
            <a:r>
              <a:rPr lang="en-US"/>
              <a:t>DAG's mission  is to advocate for the protection of humanity from the devastating effects of war crimes and genocide.</a:t>
            </a:r>
          </a:p>
          <a:p>
            <a:r>
              <a:rPr lang="en-US"/>
              <a:t> </a:t>
            </a:r>
          </a:p>
          <a:p>
            <a:r>
              <a:rPr lang="en-US"/>
              <a:t>We believe that every life is precious, and our duty is to alleviate suffering and uphold the principles of humanity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DAG, we utilize our training for wider sociopolitical humanitarian impact, unlimited by the confines of hospitals and clinics and stepping into the halls of US Congress.</a:t>
            </a:r>
          </a:p>
          <a:p>
            <a:r>
              <a:rPr lang="en-US"/>
              <a:t>DAG members rewrite the conventional prescription into the modern global prescription needed to end genocide.</a:t>
            </a:r>
          </a:p>
          <a:p>
            <a:r>
              <a:rPr lang="en-US"/>
              <a:t>We update this prescription monthly and present it to members of Congress on our advocacy trips to Washington D.C.</a:t>
            </a:r>
          </a:p>
          <a:p>
            <a:r>
              <a:rPr lang="en-US"/>
              <a:t>Our focus: halting weapons to Israel, while also prescribing a surge of humanitarian aid including the restoration of UNWRA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DAG, we also focus on education through our medical advocacy work.</a:t>
            </a:r>
          </a:p>
          <a:p>
            <a:r>
              <a:rPr lang="en-US"/>
              <a:t>We believe that genocide can be prevented and we don't need to wait for the autopsies to confirm what we as a medical community already know.</a:t>
            </a:r>
          </a:p>
          <a:p>
            <a:r>
              <a:rPr lang="en-US"/>
              <a:t/>
            </a:r>
          </a:p>
          <a:p>
            <a:r>
              <a:rPr lang="en-US"/>
              <a:t>A week ago, DAG's leadership delivered a landmark presentation on the medical mandate to prevent genocide at the International Association of Genocide Scholars Conference</a:t>
            </a:r>
          </a:p>
          <a:p>
            <a:r>
              <a:rPr lang="en-US"/>
              <a:t>in Johannesburg.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many of us, the moral injury has been difficult to contend with. </a:t>
            </a:r>
          </a:p>
          <a:p>
            <a:r>
              <a:rPr lang="en-US"/>
              <a:t>Once you understand our role as Americans in the genocide of the Palestinians, it's both impossible and inhumane to turn a blind eye.</a:t>
            </a:r>
          </a:p>
          <a:p>
            <a:r>
              <a:rPr lang="en-US"/>
              <a:t/>
            </a:r>
          </a:p>
          <a:p>
            <a:r>
              <a:rPr lang="en-US"/>
              <a:t>A unique and centralized effort DAG has embarked on since the beginning of the genocide is amplifying frontline voices and documenting the truth through our weekly webinars where we hear updates from Palestinian healthcare workers, journalists and community coordinators</a:t>
            </a:r>
          </a:p>
          <a:p>
            <a:r>
              <a:rPr lang="en-US"/>
              <a:t/>
            </a:r>
          </a:p>
          <a:p>
            <a:r>
              <a:rPr lang="en-US"/>
              <a:t/>
            </a:r>
          </a:p>
          <a:p>
            <a:r>
              <a:rPr lang="en-US"/>
              <a:t>I encourage all the healthcare workers in the audience to join us and get involved.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special initiative we have been trying to work on is the rebuild of Alshifa hospital.</a:t>
            </a:r>
          </a:p>
          <a:p>
            <a:r>
              <a:rPr lang="en-US"/>
              <a:t/>
            </a:r>
          </a:p>
          <a:p>
            <a:r>
              <a:rPr lang="en-US"/>
              <a:t>Al-Shifa Hospital, once the beating heart of Gaza’s healthcare system, now stands in ruins. </a:t>
            </a:r>
          </a:p>
          <a:p>
            <a:r>
              <a:rPr lang="en-US"/>
              <a:t/>
            </a:r>
          </a:p>
          <a:p>
            <a:r>
              <a:rPr lang="en-US"/>
              <a:t>After months of unrelenting bombardment, it is barely functional, just when Gaza needs it most, especially after the shutdown of the Indonesian, Al-Awda, and Kamal Adwan hospitals due to targeted attacks and repeated siege conditions.</a:t>
            </a:r>
          </a:p>
          <a:p>
            <a:r>
              <a:rPr lang="en-US"/>
              <a:t/>
            </a:r>
          </a:p>
          <a:p>
            <a:r>
              <a:rPr lang="en-US"/>
              <a:t>The importance for DAG to help partake in rebuilding one of their healthcare institutions is to return agency back to Palestinians and allow them the opportunity to heal their own people.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Genocide is a disease inflicting our societies globally. It not only negatively affects the people being genocided, but also the perpetrators and the rest of humanity both physically and mentally. If we do not stop it, it  metastasizes throughout our societies locally and globally.</a:t>
            </a:r>
          </a:p>
          <a:p>
            <a:r>
              <a:rPr lang="en-US"/>
              <a:t/>
            </a:r>
          </a:p>
          <a:p>
            <a:r>
              <a:rPr lang="en-US"/>
              <a:t>Physicians play a profound role in preventing genocide and mass atrocities, because they stand at the intersection of science, ethics, and human dignity. </a:t>
            </a:r>
          </a:p>
          <a:p>
            <a:r>
              <a:rPr lang="en-US"/>
              <a:t>Physicians hold unique moral and social power. They are trusted authorities. They shape the public's understanding of who is “healthy,” “fit,” or “human.”</a:t>
            </a:r>
          </a:p>
          <a:p>
            <a:r>
              <a:rPr lang="en-US"/>
              <a:t/>
            </a:r>
          </a:p>
          <a:p>
            <a:r>
              <a:rPr lang="en-US"/>
              <a:t>Their silence in response to or active participation in atrocities can further legitimize violence.</a:t>
            </a:r>
          </a:p>
          <a:p>
            <a:r>
              <a:rPr lang="en-US"/>
              <a:t/>
            </a:r>
          </a:p>
          <a:p>
            <a:r>
              <a:rPr lang="en-US"/>
              <a:t>Unfortunately, throughout history, medicine and science have sometimes been misused to support harmful ideologies, justify discrimination, and perpetrate atrocities. When medical ethics are perverted to serve political goals rather than individual well-being, the results can be devastating.  </a:t>
            </a:r>
          </a:p>
          <a:p>
            <a:r>
              <a:rPr lang="en-US"/>
              <a:t> For example Nazi Germany’s “racial hygiene” programs that were  based on the pseudoscientific theory of eugenics, were state-sponsored campaigns of forced sterilization and murder aimed at creating a so-called "pure" Aryan race.</a:t>
            </a:r>
          </a:p>
          <a:p>
            <a:r>
              <a:rPr lang="en-US"/>
              <a:t/>
            </a:r>
          </a:p>
          <a:p>
            <a:r>
              <a:rPr lang="en-US"/>
              <a:t>Even in our own country, from 1932 to 1972, the U.S. Public Health Service conducted an experiment on rural Black men in Alabama. Researchers observed the progression of untreated syphilis without the subjects' informed consent. Even after penicillin became the standard treatment for syphilis in 1947, it was withheld from the participants.</a:t>
            </a:r>
          </a:p>
          <a:p>
            <a:r>
              <a:rPr lang="en-US"/>
              <a:t/>
            </a:r>
          </a:p>
          <a:p>
            <a:r>
              <a:rPr lang="en-US"/>
              <a:t>And recently, Physicians for Human Rights Israel has alleged that the Israel Medical Association has ignored the participation of Israeli physicians in torture by not thoroughly investigating complaints from Palestinian detainees.</a:t>
            </a:r>
          </a:p>
          <a:p>
            <a:r>
              <a:rPr lang="en-US"/>
              <a:t/>
            </a:r>
          </a:p>
          <a:p>
            <a:r>
              <a:rPr lang="en-US"/>
              <a:t>Recognizing these patterns gives healthcare workers an active duty to resist dehumanization wherever it appears and to call out acts of harm to all humans.</a:t>
            </a:r>
          </a:p>
          <a:p>
            <a:r>
              <a:rPr lang="en-US"/>
              <a:t/>
            </a:r>
          </a:p>
          <a:p>
            <a:r>
              <a:rPr lang="en-US"/>
              <a:t>The Hippocratic Oath, Declaration of Geneva, and World Medical Association ethics all emphasize that those who take the oath will</a:t>
            </a:r>
          </a:p>
          <a:p>
            <a:r>
              <a:rPr lang="en-US"/>
              <a:t/>
            </a:r>
          </a:p>
          <a:p>
            <a:r>
              <a:rPr lang="en-US"/>
              <a:t>“"maintain the utmost respect for human life.”</a:t>
            </a:r>
          </a:p>
          <a:p>
            <a:r>
              <a:rPr lang="en-US"/>
              <a:t/>
            </a:r>
          </a:p>
          <a:p>
            <a:r>
              <a:rPr lang="en-US"/>
              <a:t>This oath extends beyond the clinic. When groups are dehumanized or targeted, </a:t>
            </a:r>
          </a:p>
          <a:p>
            <a:r>
              <a:rPr lang="en-US"/>
              <a:t>physicians have a duty to speak up and shed light on such threats to human health and survival.</a:t>
            </a:r>
          </a:p>
          <a:p>
            <a:r>
              <a:rPr lang="en-US"/>
              <a:t/>
            </a:r>
          </a:p>
          <a:p>
            <a:r>
              <a:rPr lang="en-US"/>
              <a:t>Silence or neutrality are not an option as they can inadvertently support oppression.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you may ask, what is the doctor’s Role in Preventing Genocide?</a:t>
            </a:r>
          </a:p>
          <a:p>
            <a:r>
              <a:rPr lang="en-US"/>
              <a:t/>
            </a:r>
          </a:p>
          <a:p>
            <a:r>
              <a:rPr lang="en-US"/>
              <a:t>1. We need to be early warners of genocide and advocate for those being harmed exipediciously. </a:t>
            </a:r>
          </a:p>
          <a:p>
            <a:r>
              <a:rPr lang="en-US"/>
              <a:t/>
            </a:r>
          </a:p>
          <a:p>
            <a:r>
              <a:rPr lang="en-US"/>
              <a:t>Doctors often see the first signs like:</a:t>
            </a:r>
          </a:p>
          <a:p>
            <a:r>
              <a:rPr lang="en-US"/>
              <a:t>Malnutrition, forced displacement, denial of care, targeted disease outbreaks, or discriminatory health policies rooted in dehumanization. Thus we can pick up on these  early signs of potential genocides, ethnic cleansing and war crimes and report them. </a:t>
            </a:r>
          </a:p>
          <a:p>
            <a:r>
              <a:rPr lang="en-US"/>
              <a:t/>
            </a:r>
          </a:p>
          <a:p>
            <a:r>
              <a:rPr lang="en-US"/>
              <a:t>But our responsibility doesn't stop at reporting, we must also mobilize our professional organizations, and collectively advocate for the protection of the victims. </a:t>
            </a:r>
          </a:p>
          <a:p>
            <a:r>
              <a:rPr lang="en-US"/>
              <a:t/>
            </a:r>
          </a:p>
          <a:p>
            <a:r>
              <a:rPr lang="en-US"/>
              <a:t>2. We must uphold medical neutrality ourselves while also insisting that governments and fighting factions do the same.</a:t>
            </a:r>
          </a:p>
          <a:p>
            <a:r>
              <a:rPr lang="en-US"/>
              <a:t>Doctors must care for all victims — regardless of ethnicity, religion, or political status. And we must also demand the protection for health workers and facilities in conflict zones. Hospitals, patients and healthcare workers must be protected during conflicts. </a:t>
            </a:r>
          </a:p>
          <a:p>
            <a:r>
              <a:rPr lang="en-US"/>
              <a:t/>
            </a:r>
          </a:p>
          <a:p>
            <a:r>
              <a:rPr lang="en-US"/>
              <a:t>3. We must educate the public and be a strong voice of reason in our governments. </a:t>
            </a:r>
          </a:p>
          <a:p>
            <a:r>
              <a:rPr lang="en-US"/>
              <a:t/>
            </a:r>
          </a:p>
          <a:p>
            <a:r>
              <a:rPr lang="en-US"/>
              <a:t>Medical professionals can educate the public and policymakers about:</a:t>
            </a:r>
          </a:p>
          <a:p>
            <a:r>
              <a:rPr lang="en-US"/>
              <a:t>The health impact of violence and discrimination.</a:t>
            </a:r>
          </a:p>
          <a:p>
            <a:r>
              <a:rPr lang="en-US"/>
              <a:t>And also the  importance of empathy, diversity, and social cohesion in public health.</a:t>
            </a:r>
          </a:p>
          <a:p>
            <a:r>
              <a:rPr lang="en-US"/>
              <a:t/>
            </a:r>
          </a:p>
          <a:p>
            <a:r>
              <a:rPr lang="en-US"/>
              <a:t>4. We must strengthen the social determinants of health by making society aware that inequality, poverty, and marginalization are root conditions for violence and genocide.</a:t>
            </a:r>
          </a:p>
          <a:p>
            <a:r>
              <a:rPr lang="en-US"/>
              <a:t/>
            </a:r>
          </a:p>
          <a:p>
            <a:r>
              <a:rPr lang="en-US"/>
              <a:t>We must drive across the fact that by building equitable health systems and strong social networks we can reduce the risk of mass violence.</a:t>
            </a:r>
          </a:p>
          <a:p>
            <a:r>
              <a:rPr lang="en-US"/>
              <a:t/>
            </a:r>
          </a:p>
          <a:p>
            <a:r>
              <a:rPr lang="en-US"/>
              <a:t>5. And lastly we must work together in solidarity with each other and with other healthcare workers. </a:t>
            </a:r>
          </a:p>
          <a:p>
            <a:r>
              <a:rPr lang="en-US"/>
              <a:t>The medical associations (like the AMA, AAFP, AAP) and international health bodies that we are members of should collectively condemn and intervene when medicine is weaponized or when atrocities occur. Our organizations need to stop politicizing intentional death, starvation and injury.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need to say a few things about medical neutralitiy as this term has been misinterpreted, often intentionally. In modern conflicts, the concept of medical neutrality is often violated through the "weaponization of healthcare."</a:t>
            </a:r>
          </a:p>
          <a:p>
            <a:r>
              <a:rPr lang="en-US"/>
              <a:t>Medical neutrality does not mean being silent during a genocide. Medical neutrality refers to the principles and laws that protect healthcare workers and facilities from attack during armed conflict and civil unrest. Medical neutrality is understood not only as a legal and ethical framework protecting medical personnel, but also as a critical mechanism for ensuring that care reaches those most in need during conflict. Crucially, it also safeguards healthcare workers as they deliver care—wherever it is needed—and serves as a shield against targeted violence.</a:t>
            </a:r>
          </a:p>
          <a:p>
            <a:r>
              <a:rPr lang="en-US"/>
              <a:t>Medical neutrality means that medical professionals must provide care to the sick and wounded based solely on their medical needs, without regard to their race, religion, ethnicity, or political point of view .Healthcare workers and facilities must be allowed to operate without being attacked or misused by any party in a conflict</a:t>
            </a:r>
          </a:p>
          <a:p>
            <a:r>
              <a:rPr lang="en-US"/>
              <a:t>Medical personnel and facilities are protected by international humanitarian law, and violations can be considered war crimes.</a:t>
            </a:r>
          </a:p>
          <a:p>
            <a:r>
              <a:rPr lang="en-US"/>
              <a:t>In the BMJ article, "Healthocide and medical neutrality: a call for action and reflection" the authors state: </a:t>
            </a:r>
          </a:p>
          <a:p>
            <a:r>
              <a:rPr lang="en-US"/>
              <a:t>"Normalising, undermining, or excusing healthocide sets a dangerous precedent—one that emboldens future violators and erodes the principle of medical neutrality, which is essential for ensuring impartial and humane care during conflict, and arguably beyond. Indeed, the consequences are grave. Not only is international humanitarian law at risk of becoming irrelevant, but so is the entire human rights-based framework that emerged in the aftermath of World War II.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going back to the healthcare worker's role in calling out things that harm a person's health, specifically when it comes to this emphasis on the role of the physician stretching beyond the clinic and hospital, we must mention Dr.  Rudolph Virchow. He was a 19th-century German physician. He is known as "the father of modern pathology" AND also as the founder of social medicine. </a:t>
            </a:r>
          </a:p>
          <a:p>
            <a:r>
              <a:rPr lang="en-US"/>
              <a:t>He argued that social and political factors are a major cause of disease and that doctors have a responsibility to advocate for social reforms to improve public health. He said that  "The physician is the natural attorney of the poor.” </a:t>
            </a:r>
          </a:p>
          <a:p>
            <a:r>
              <a:rPr lang="en-US"/>
              <a:t>thus, physicians are advocates for justice as a determinant of health.</a:t>
            </a:r>
          </a:p>
          <a:p>
            <a:r>
              <a:rPr lang="en-US"/>
              <a:t>Virchow insisted  that medicine and society are inseparable. He believed that social and economic conditions significantly impact health and disease. He had an interdisciplinary approach to health linking politics, economics, and society. He  argued that treating disease alone is insufficient; that addressing social inequalities is what prevents disease.</a:t>
            </a:r>
          </a:p>
          <a:p>
            <a:r>
              <a:rPr lang="en-US"/>
              <a:t/>
            </a:r>
          </a:p>
          <a:p>
            <a:r>
              <a:rPr lang="en-US"/>
              <a:t>In 1848, Virchow was sent to investigate a typhus epidemic in Upper Silesia, Prussia. He concluded that the epidemic was largely due to poor living conditions, inadequate nutrition, and lack of education, rather than just poor medical care. Health is social: Disease often arises from social inequities, not just pathogens. His report highlighted the need for social reforms to improve health outcomes.</a:t>
            </a:r>
          </a:p>
          <a:p>
            <a:r>
              <a:rPr lang="en-US"/>
              <a:t>He famously stated, "Medicine is a social science, and politics is nothing else but medicine on a large scale."</a:t>
            </a:r>
          </a:p>
          <a:p>
            <a:r>
              <a:rPr lang="en-US"/>
              <a:t>Virchow used his influence to advocate for medical education reform and the inclusion of social medicine in medical training.</a:t>
            </a:r>
          </a:p>
          <a:p>
            <a:r>
              <a:rPr lang="en-US"/>
              <a:t/>
            </a:r>
          </a:p>
          <a:p>
            <a:r>
              <a:rPr lang="en-US"/>
              <a:t>He actively participated in politics, becoming a member of the Prussian House of Representatives. He used his political platform to push for social and public health reforms.</a:t>
            </a:r>
          </a:p>
          <a:p>
            <a:r>
              <a:rPr lang="en-US"/>
              <a:t>His work laid the foundation for modern public health and social medicine.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Making this same connection between the impact of social issues on health,  Adler, Smith, Fishman and Larson published a paper in Health Services Research in 2004, titled: To prevent react and rebuild: health research and the prevention of genocide</a:t>
            </a:r>
          </a:p>
          <a:p>
            <a:r>
              <a:rPr lang="en-US"/>
              <a:t/>
            </a:r>
          </a:p>
          <a:p>
            <a:r>
              <a:rPr lang="en-US"/>
              <a:t>What they found was that the mortality rates due to genocidal violence are far in excess of other public health emergencies including malaria and HIV/AIDS. The immediate and long-range health consequences of genocide include the sequelae of infectious diseases, organ system failure, and psychiatric disorders, conferring an increased burden of disease on affected populations for multiple subsequent generations. The impact of genocide on local health economies is catastrophic, and the opportunity costs of diverting scarce global health dollars toward ameliorating genocide related outcomes are substantial. </a:t>
            </a:r>
          </a:p>
          <a:p>
            <a:r>
              <a:rPr lang="en-US"/>
              <a:t>The researchers found structural risk factors for genocide within societies included: totalitarian government, exclusionary ideologies, armed conflict, economic hardship, and inaction of bystander nations. </a:t>
            </a:r>
          </a:p>
          <a:p>
            <a:r>
              <a:rPr lang="en-US"/>
              <a:t>In addition they proposed the following psychological risk factors for genocidal behavior: moral exclusion, authority orientation, action in self-interest, desensitization, and compartmentalized thinking. </a:t>
            </a:r>
          </a:p>
          <a:p>
            <a:r>
              <a:rPr lang="en-US"/>
              <a:t/>
            </a:r>
          </a:p>
          <a:p>
            <a:r>
              <a:rPr lang="en-US"/>
              <a:t>Their analysis suggests that genocide is one of the most pressing threats to the health of populations in the twenty-first century. </a:t>
            </a:r>
          </a:p>
          <a:p>
            <a:r>
              <a:rPr lang="en-US"/>
              <a:t/>
            </a:r>
          </a:p>
          <a:p>
            <a:r>
              <a:rPr lang="en-US"/>
              <a:t>They suggested that recent advances in the public health discipline of violence prevention provide a blueprint for approaches to primary genocide prevention based on epidemiological methods. They also noted that a  number of existent global peace building initiatives may serve as models for the design of future prevention initiatives in high-risk, pre-genocide jurisdictions.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go over the UN definition of Genocide. Then we will talk about DAG's proposed medical definition.  </a:t>
            </a:r>
          </a:p>
          <a:p>
            <a:r>
              <a:rPr lang="en-US"/>
              <a:t> The UN first defined genocide in Article II of the Convention on the Prevention and Punishment of the Crime of Genocide which was adopted by the UN General Assembly in 1948. This was the first human rights treaty adopted by the UN and established genocide as a crime under international law.  It was adopted  by 150 countries. Its preamble recognizes that “at</a:t>
            </a:r>
          </a:p>
          <a:p>
            <a:r>
              <a:rPr lang="en-US"/>
              <a:t>all periods of history genocide has inflicted great losses on humanity” and that international cooperation is required to “liberate</a:t>
            </a:r>
          </a:p>
          <a:p>
            <a:r>
              <a:rPr lang="en-US"/>
              <a:t>humankind from such an odious scourge”.</a:t>
            </a:r>
          </a:p>
          <a:p>
            <a:r>
              <a:rPr lang="en-US"/>
              <a:t>According to the Convention, genocide is a crime that can take place both in time of war as well as in time of peace. The definition contained in Article II of the Convention describes</a:t>
            </a:r>
          </a:p>
          <a:p>
            <a:r>
              <a:rPr lang="en-US"/>
              <a:t>genocide as any of the following crimes committed with the intent to destroy a national, ethnic, racial or religious</a:t>
            </a:r>
          </a:p>
          <a:p>
            <a:r>
              <a:rPr lang="en-US"/>
              <a:t>group, in whole or in part.  1)Killing members of the group</a:t>
            </a:r>
          </a:p>
          <a:p>
            <a:r>
              <a:rPr lang="en-US"/>
              <a:t>2)Causing serious bodily or mental harm to members of the group</a:t>
            </a:r>
          </a:p>
          <a:p>
            <a:r>
              <a:rPr lang="en-US"/>
              <a:t>3)Deliberately inflicting on the group conditions of life calculated to bring about its physical destruction</a:t>
            </a:r>
          </a:p>
          <a:p>
            <a:r>
              <a:rPr lang="en-US"/>
              <a:t>4)Imposing measures intended to prevent births within the group</a:t>
            </a:r>
          </a:p>
          <a:p>
            <a:r>
              <a:rPr lang="en-US"/>
              <a:t>5)Forcibly transferring children of the group to another group</a:t>
            </a:r>
          </a:p>
          <a:p>
            <a:r>
              <a:rPr lang="en-US"/>
              <a:t/>
            </a:r>
          </a:p>
          <a:p>
            <a:r>
              <a:rPr lang="en-US"/>
              <a:t>Importantly, the Convention establishes a duty on State Parties to take measures to prevent and to punish the crime of genocide, including by enacting relevant legislation and punishing</a:t>
            </a:r>
          </a:p>
          <a:p>
            <a:r>
              <a:rPr lang="en-US"/>
              <a:t>perpetrators, “whether they are constitutionally responsible rulers, public officials or private</a:t>
            </a:r>
          </a:p>
          <a:p>
            <a:r>
              <a:rPr lang="en-US"/>
              <a:t>individuals” (Article IV).</a:t>
            </a:r>
          </a:p>
          <a:p>
            <a:r>
              <a:rPr lang="en-US"/>
              <a:t>The adoption of the Genocide Convention marked a crucial step towards the development</a:t>
            </a:r>
          </a:p>
          <a:p>
            <a:r>
              <a:rPr lang="en-US"/>
              <a:t>of international human rights and international criminal law as we know it today. It was the</a:t>
            </a:r>
          </a:p>
          <a:p>
            <a:r>
              <a:rPr lang="en-US"/>
              <a:t>first human rights treaty to be adopted by the General Assembly of the United Nations and</a:t>
            </a:r>
          </a:p>
          <a:p>
            <a:r>
              <a:rPr lang="en-US"/>
              <a:t>signified the international community’s commitment to ‘never again’ after the atrocities committed during the Second World War. </a:t>
            </a:r>
          </a:p>
          <a:p>
            <a:r>
              <a:rPr lang="en-US"/>
              <a:t>The definition of Genocide is made up of two elements, the physical element — the acts</a:t>
            </a:r>
          </a:p>
          <a:p>
            <a:r>
              <a:rPr lang="en-US"/>
              <a:t>committed; and the mental element — the intent. Intent is the most difficult element to determine. To constitute genocide, there must be a proven intent on the part of perpetrators to</a:t>
            </a:r>
          </a:p>
          <a:p>
            <a:r>
              <a:rPr lang="en-US"/>
              <a:t>physically destroy a national, ethnical, racial or religious group.  It is this special intent,  that makes the crime of genocide so unique.</a:t>
            </a:r>
          </a:p>
          <a:p>
            <a:r>
              <a:rPr lang="en-US"/>
              <a:t>To constitute genocide, it also needs to be established that the victims are deliberately targeted — not randomly — because of their real or perceived membership of one of the four groups protected under the Convention. This means that the target of destruction must be</a:t>
            </a:r>
          </a:p>
          <a:p>
            <a:r>
              <a:rPr lang="en-US"/>
              <a:t>the group, as such, or even a part of it, but not its members as individuals. </a:t>
            </a:r>
          </a:p>
          <a:p>
            <a:r>
              <a:rPr lang="en-US"/>
              <a:t> This definition was later adopted in Article 6 of the Rome Statute, which grants the International Criminal Court jurisdiction over genocide.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7.png" Type="http://schemas.openxmlformats.org/officeDocument/2006/relationships/image"/><Relationship Id="rId4" Target="../media/image1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7.png" Type="http://schemas.openxmlformats.org/officeDocument/2006/relationships/image"/><Relationship Id="rId4" Target="../media/image1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7.png" Type="http://schemas.openxmlformats.org/officeDocument/2006/relationships/image"/><Relationship Id="rId4" Target="../media/image1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7.png" Type="http://schemas.openxmlformats.org/officeDocument/2006/relationships/image"/><Relationship Id="rId4" Target="../media/image1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7.png" Type="http://schemas.openxmlformats.org/officeDocument/2006/relationships/image"/><Relationship Id="rId4" Target="../media/image1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7.png" Type="http://schemas.openxmlformats.org/officeDocument/2006/relationships/image"/><Relationship Id="rId4" Target="../media/image2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7.png" Type="http://schemas.openxmlformats.org/officeDocument/2006/relationships/image"/><Relationship Id="rId4" Target="../media/image2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2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7.png" Type="http://schemas.openxmlformats.org/officeDocument/2006/relationships/image"/><Relationship Id="rId4" Target="../media/image2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2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2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jpeg" Type="http://schemas.openxmlformats.org/officeDocument/2006/relationships/image"/><Relationship Id="rId4" Target="../media/image4.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3.jpeg" Type="http://schemas.openxmlformats.org/officeDocument/2006/relationships/image"/><Relationship Id="rId4" Target="../media/image4.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30.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3.jpeg" Type="http://schemas.openxmlformats.org/officeDocument/2006/relationships/image"/><Relationship Id="rId4" Target="../media/image4.jpeg" Type="http://schemas.openxmlformats.org/officeDocument/2006/relationships/image"/><Relationship Id="rId5" Target="../media/image3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32.png" Type="http://schemas.openxmlformats.org/officeDocument/2006/relationships/image"/><Relationship Id="rId4" Target="../media/image3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7.png" Type="http://schemas.openxmlformats.org/officeDocument/2006/relationships/image"/><Relationship Id="rId4"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https://pubmed.ncbi.nlm.nih.gov/?term=Adler+RN&amp;cauthor_id=15544643" TargetMode="External" Type="http://schemas.openxmlformats.org/officeDocument/2006/relationships/hyperlink"/><Relationship Id="rId4" Target="https://pubmed.ncbi.nlm.nih.gov/?term=Smith+J&amp;cauthor_id=15544643" TargetMode="External" Type="http://schemas.openxmlformats.org/officeDocument/2006/relationships/hyperlink"/><Relationship Id="rId5" Target="https://pubmed.ncbi.nlm.nih.gov/?term=Fishman+P&amp;cauthor_id=15544643" TargetMode="External" Type="http://schemas.openxmlformats.org/officeDocument/2006/relationships/hyperlink"/><Relationship Id="rId6" Target="https://pubmed.ncbi.nlm.nih.gov/?term=Larson+EB&amp;cauthor_id=15544643" TargetMode="External" Type="http://schemas.openxmlformats.org/officeDocument/2006/relationships/hyperlink"/><Relationship Id="rId7" Target="../media/image7.png" Type="http://schemas.openxmlformats.org/officeDocument/2006/relationships/image"/><Relationship Id="rId8"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7.png" Type="http://schemas.openxmlformats.org/officeDocument/2006/relationships/image"/><Relationship Id="rId4"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16235" y="1028700"/>
            <a:ext cx="15143065" cy="3421210"/>
            <a:chOff x="0" y="0"/>
            <a:chExt cx="20190753" cy="4561614"/>
          </a:xfrm>
        </p:grpSpPr>
        <p:sp>
          <p:nvSpPr>
            <p:cNvPr name="TextBox 3" id="3"/>
            <p:cNvSpPr txBox="true"/>
            <p:nvPr/>
          </p:nvSpPr>
          <p:spPr>
            <a:xfrm rot="0">
              <a:off x="0" y="-142875"/>
              <a:ext cx="20190753" cy="3805302"/>
            </a:xfrm>
            <a:prstGeom prst="rect">
              <a:avLst/>
            </a:prstGeom>
          </p:spPr>
          <p:txBody>
            <a:bodyPr anchor="t" rtlCol="false" tIns="0" lIns="0" bIns="0" rIns="0">
              <a:spAutoFit/>
            </a:bodyPr>
            <a:lstStyle/>
            <a:p>
              <a:pPr algn="l">
                <a:lnSpc>
                  <a:spcPts val="9950"/>
                </a:lnSpc>
              </a:pPr>
              <a:r>
                <a:rPr lang="en-US" sz="7107" spc="923">
                  <a:solidFill>
                    <a:srgbClr val="000000"/>
                  </a:solidFill>
                  <a:latin typeface="League Spartan"/>
                  <a:ea typeface="League Spartan"/>
                  <a:cs typeface="League Spartan"/>
                  <a:sym typeface="League Spartan"/>
                </a:rPr>
                <a:t>DO NO HARM </a:t>
              </a:r>
            </a:p>
            <a:p>
              <a:pPr algn="l">
                <a:lnSpc>
                  <a:spcPts val="6450"/>
                </a:lnSpc>
              </a:pPr>
              <a:r>
                <a:rPr lang="en-US" sz="4607" spc="598">
                  <a:solidFill>
                    <a:srgbClr val="000000"/>
                  </a:solidFill>
                  <a:latin typeface="League Spartan"/>
                  <a:ea typeface="League Spartan"/>
                  <a:cs typeface="League Spartan"/>
                  <a:sym typeface="League Spartan"/>
                </a:rPr>
                <a:t>THE MORAL DUTY OF HEALTHCARE IN    THE FACE OF GENOCIDE</a:t>
              </a:r>
            </a:p>
          </p:txBody>
        </p:sp>
        <p:sp>
          <p:nvSpPr>
            <p:cNvPr name="AutoShape 4" id="4"/>
            <p:cNvSpPr/>
            <p:nvPr/>
          </p:nvSpPr>
          <p:spPr>
            <a:xfrm rot="0">
              <a:off x="0" y="4387945"/>
              <a:ext cx="16385965" cy="173669"/>
            </a:xfrm>
            <a:prstGeom prst="rect">
              <a:avLst/>
            </a:prstGeom>
            <a:solidFill>
              <a:srgbClr val="E84E36"/>
            </a:solidFill>
          </p:spPr>
        </p:sp>
      </p:grpSp>
      <p:sp>
        <p:nvSpPr>
          <p:cNvPr name="Freeform 5" id="5"/>
          <p:cNvSpPr/>
          <p:nvPr/>
        </p:nvSpPr>
        <p:spPr>
          <a:xfrm flipH="false" flipV="false" rot="0">
            <a:off x="13926048" y="6570493"/>
            <a:ext cx="3333252" cy="3333252"/>
          </a:xfrm>
          <a:custGeom>
            <a:avLst/>
            <a:gdLst/>
            <a:ahLst/>
            <a:cxnLst/>
            <a:rect r="r" b="b" t="t" l="l"/>
            <a:pathLst>
              <a:path h="3333252" w="3333252">
                <a:moveTo>
                  <a:pt x="0" y="0"/>
                </a:moveTo>
                <a:lnTo>
                  <a:pt x="3333252" y="0"/>
                </a:lnTo>
                <a:lnTo>
                  <a:pt x="3333252" y="3333253"/>
                </a:lnTo>
                <a:lnTo>
                  <a:pt x="0" y="3333253"/>
                </a:lnTo>
                <a:lnTo>
                  <a:pt x="0" y="0"/>
                </a:lnTo>
                <a:close/>
              </a:path>
            </a:pathLst>
          </a:custGeom>
          <a:blipFill>
            <a:blip r:embed="rId3"/>
            <a:stretch>
              <a:fillRect l="0" t="0" r="0" b="0"/>
            </a:stretch>
          </a:blipFill>
        </p:spPr>
      </p:sp>
      <p:sp>
        <p:nvSpPr>
          <p:cNvPr name="TextBox 6" id="6"/>
          <p:cNvSpPr txBox="true"/>
          <p:nvPr/>
        </p:nvSpPr>
        <p:spPr>
          <a:xfrm rot="0">
            <a:off x="3961905" y="5048250"/>
            <a:ext cx="9964143" cy="821081"/>
          </a:xfrm>
          <a:prstGeom prst="rect">
            <a:avLst/>
          </a:prstGeom>
        </p:spPr>
        <p:txBody>
          <a:bodyPr anchor="t" rtlCol="false" tIns="0" lIns="0" bIns="0" rIns="0">
            <a:spAutoFit/>
          </a:bodyPr>
          <a:lstStyle/>
          <a:p>
            <a:pPr algn="ctr">
              <a:lnSpc>
                <a:spcPts val="6718"/>
              </a:lnSpc>
              <a:spcBef>
                <a:spcPct val="0"/>
              </a:spcBef>
            </a:pPr>
            <a:r>
              <a:rPr lang="en-US" sz="4798" spc="623">
                <a:solidFill>
                  <a:srgbClr val="000000"/>
                </a:solidFill>
                <a:latin typeface="League Spartan"/>
                <a:ea typeface="League Spartan"/>
                <a:cs typeface="League Spartan"/>
                <a:sym typeface="League Spartan"/>
              </a:rPr>
              <a:t>THE ONGOING GENOCIDE </a:t>
            </a:r>
          </a:p>
        </p:txBody>
      </p:sp>
      <p:sp>
        <p:nvSpPr>
          <p:cNvPr name="TextBox 7" id="7"/>
          <p:cNvSpPr txBox="true"/>
          <p:nvPr/>
        </p:nvSpPr>
        <p:spPr>
          <a:xfrm rot="0">
            <a:off x="731965" y="8230507"/>
            <a:ext cx="5026720" cy="1522103"/>
          </a:xfrm>
          <a:prstGeom prst="rect">
            <a:avLst/>
          </a:prstGeom>
        </p:spPr>
        <p:txBody>
          <a:bodyPr anchor="t" rtlCol="false" tIns="0" lIns="0" bIns="0" rIns="0">
            <a:spAutoFit/>
          </a:bodyPr>
          <a:lstStyle/>
          <a:p>
            <a:pPr algn="ctr">
              <a:lnSpc>
                <a:spcPts val="4864"/>
              </a:lnSpc>
            </a:pPr>
          </a:p>
          <a:p>
            <a:pPr algn="ctr">
              <a:lnSpc>
                <a:spcPts val="3744"/>
              </a:lnSpc>
            </a:pPr>
            <a:r>
              <a:rPr lang="en-US" sz="2674" spc="347">
                <a:solidFill>
                  <a:srgbClr val="000000"/>
                </a:solidFill>
                <a:latin typeface="League Spartan"/>
                <a:ea typeface="League Spartan"/>
                <a:cs typeface="League Spartan"/>
                <a:sym typeface="League Spartan"/>
              </a:rPr>
              <a:t>EMMAN HUSSNY MD</a:t>
            </a:r>
          </a:p>
          <a:p>
            <a:pPr algn="ctr">
              <a:lnSpc>
                <a:spcPts val="3744"/>
              </a:lnSpc>
              <a:spcBef>
                <a:spcPct val="0"/>
              </a:spcBef>
            </a:pPr>
            <a:r>
              <a:rPr lang="en-US" sz="2674" spc="347">
                <a:solidFill>
                  <a:srgbClr val="000000"/>
                </a:solidFill>
                <a:latin typeface="League Spartan"/>
                <a:ea typeface="League Spartan"/>
                <a:cs typeface="League Spartan"/>
                <a:sym typeface="League Spartan"/>
              </a:rPr>
              <a:t>DANIA KHALLAD, LMHC</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59" t="-702" r="-643"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340024" y="537475"/>
            <a:ext cx="14425157" cy="3383306"/>
          </a:xfrm>
          <a:prstGeom prst="rect">
            <a:avLst/>
          </a:prstGeom>
        </p:spPr>
        <p:txBody>
          <a:bodyPr anchor="t" rtlCol="false" tIns="0" lIns="0" bIns="0" rIns="0">
            <a:spAutoFit/>
          </a:bodyPr>
          <a:lstStyle/>
          <a:p>
            <a:pPr algn="l">
              <a:lnSpc>
                <a:spcPts val="8398"/>
              </a:lnSpc>
            </a:pPr>
            <a:r>
              <a:rPr lang="en-US" sz="5998" spc="779">
                <a:solidFill>
                  <a:srgbClr val="000000"/>
                </a:solidFill>
                <a:latin typeface="League Spartan"/>
                <a:ea typeface="League Spartan"/>
                <a:cs typeface="League Spartan"/>
                <a:sym typeface="League Spartan"/>
              </a:rPr>
              <a:t>HEALTHCARE WORKERS AS HUMAN RIGHTS DEFENDERS</a:t>
            </a:r>
          </a:p>
          <a:p>
            <a:pPr algn="l">
              <a:lnSpc>
                <a:spcPts val="5038"/>
              </a:lnSpc>
            </a:pPr>
            <a:r>
              <a:rPr lang="en-US" sz="3599" spc="467">
                <a:solidFill>
                  <a:srgbClr val="000000"/>
                </a:solidFill>
                <a:latin typeface="League Spartan"/>
                <a:ea typeface="League Spartan"/>
                <a:cs typeface="League Spartan"/>
                <a:sym typeface="League Spartan"/>
              </a:rPr>
              <a:t>A MEDICAL PERSPECTIVE ON ISRAEL’S GENOCIDE ENABLEMENT APPARATUS IN GAZA AND ABROAD</a:t>
            </a:r>
          </a:p>
        </p:txBody>
      </p:sp>
      <p:sp>
        <p:nvSpPr>
          <p:cNvPr name="TextBox 3" id="3"/>
          <p:cNvSpPr txBox="true"/>
          <p:nvPr/>
        </p:nvSpPr>
        <p:spPr>
          <a:xfrm rot="0">
            <a:off x="3081927" y="5253354"/>
            <a:ext cx="14282898" cy="5033646"/>
          </a:xfrm>
          <a:prstGeom prst="rect">
            <a:avLst/>
          </a:prstGeom>
        </p:spPr>
        <p:txBody>
          <a:bodyPr anchor="t" rtlCol="false" tIns="0" lIns="0" bIns="0" rIns="0">
            <a:spAutoFit/>
          </a:bodyPr>
          <a:lstStyle/>
          <a:p>
            <a:pPr algn="l" marL="1014726" indent="-507363" lvl="1">
              <a:lnSpc>
                <a:spcPts val="6579"/>
              </a:lnSpc>
              <a:buFont typeface="Arial"/>
              <a:buChar char="•"/>
            </a:pPr>
            <a:r>
              <a:rPr lang="en-US" b="true" sz="4699" spc="328">
                <a:solidFill>
                  <a:srgbClr val="000000"/>
                </a:solidFill>
                <a:latin typeface="Arial MT Pro Bold"/>
                <a:ea typeface="Arial MT Pro Bold"/>
                <a:cs typeface="Arial MT Pro Bold"/>
                <a:sym typeface="Arial MT Pro Bold"/>
              </a:rPr>
              <a:t>Submitted to the UN Special Rappateur on the Right to Health on January 10, 2025</a:t>
            </a:r>
          </a:p>
          <a:p>
            <a:pPr algn="l" marL="1014726" indent="-507363" lvl="1">
              <a:lnSpc>
                <a:spcPts val="6579"/>
              </a:lnSpc>
              <a:buFont typeface="Arial"/>
              <a:buChar char="•"/>
            </a:pPr>
            <a:r>
              <a:rPr lang="en-US" b="true" sz="4699" spc="328">
                <a:solidFill>
                  <a:srgbClr val="000000"/>
                </a:solidFill>
                <a:latin typeface="Arial MT Pro Bold"/>
                <a:ea typeface="Arial MT Pro Bold"/>
                <a:cs typeface="Arial MT Pro Bold"/>
                <a:sym typeface="Arial MT Pro Bold"/>
              </a:rPr>
              <a:t>Establishes medical definition of genocide</a:t>
            </a:r>
          </a:p>
          <a:p>
            <a:pPr algn="l">
              <a:lnSpc>
                <a:spcPts val="6579"/>
              </a:lnSpc>
            </a:pPr>
          </a:p>
        </p:txBody>
      </p:sp>
      <p:sp>
        <p:nvSpPr>
          <p:cNvPr name="AutoShape 4" id="4"/>
          <p:cNvSpPr/>
          <p:nvPr/>
        </p:nvSpPr>
        <p:spPr>
          <a:xfrm rot="0">
            <a:off x="3856218" y="4328510"/>
            <a:ext cx="11706851" cy="124077"/>
          </a:xfrm>
          <a:prstGeom prst="rect">
            <a:avLst/>
          </a:prstGeom>
          <a:solidFill>
            <a:srgbClr val="E84E36"/>
          </a:solidFill>
        </p:spPr>
      </p:sp>
      <p:sp>
        <p:nvSpPr>
          <p:cNvPr name="Freeform 5" id="5"/>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6" id="6"/>
          <p:cNvSpPr/>
          <p:nvPr/>
        </p:nvSpPr>
        <p:spPr>
          <a:xfrm flipH="false" flipV="false" rot="0">
            <a:off x="0" y="0"/>
            <a:ext cx="3081927" cy="10287000"/>
          </a:xfrm>
          <a:custGeom>
            <a:avLst/>
            <a:gdLst/>
            <a:ahLst/>
            <a:cxnLst/>
            <a:rect r="r" b="b" t="t" l="l"/>
            <a:pathLst>
              <a:path h="10287000" w="3081927">
                <a:moveTo>
                  <a:pt x="0" y="0"/>
                </a:moveTo>
                <a:lnTo>
                  <a:pt x="3081927" y="0"/>
                </a:lnTo>
                <a:lnTo>
                  <a:pt x="3081927" y="10287000"/>
                </a:lnTo>
                <a:lnTo>
                  <a:pt x="0" y="10287000"/>
                </a:lnTo>
                <a:lnTo>
                  <a:pt x="0" y="0"/>
                </a:lnTo>
                <a:close/>
              </a:path>
            </a:pathLst>
          </a:custGeom>
          <a:blipFill>
            <a:blip r:embed="rId4"/>
            <a:stretch>
              <a:fillRect l="-9570" t="-4146" r="-248280" b="-4146"/>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275333" y="358808"/>
            <a:ext cx="14425157" cy="8131466"/>
            <a:chOff x="0" y="0"/>
            <a:chExt cx="19233543" cy="10841954"/>
          </a:xfrm>
        </p:grpSpPr>
        <p:sp>
          <p:nvSpPr>
            <p:cNvPr name="TextBox 3" id="3"/>
            <p:cNvSpPr txBox="true"/>
            <p:nvPr/>
          </p:nvSpPr>
          <p:spPr>
            <a:xfrm rot="0">
              <a:off x="0" y="-142875"/>
              <a:ext cx="19233543" cy="3561753"/>
            </a:xfrm>
            <a:prstGeom prst="rect">
              <a:avLst/>
            </a:prstGeom>
          </p:spPr>
          <p:txBody>
            <a:bodyPr anchor="t" rtlCol="false" tIns="0" lIns="0" bIns="0" rIns="0">
              <a:spAutoFit/>
            </a:bodyPr>
            <a:lstStyle/>
            <a:p>
              <a:pPr algn="l">
                <a:lnSpc>
                  <a:spcPts val="10918"/>
                </a:lnSpc>
              </a:pPr>
              <a:r>
                <a:rPr lang="en-US" sz="7798" spc="1013">
                  <a:solidFill>
                    <a:srgbClr val="000000"/>
                  </a:solidFill>
                  <a:latin typeface="League Spartan"/>
                  <a:ea typeface="League Spartan"/>
                  <a:cs typeface="League Spartan"/>
                  <a:sym typeface="League Spartan"/>
                </a:rPr>
                <a:t>SUMMARY OF FINDINGS</a:t>
              </a:r>
            </a:p>
          </p:txBody>
        </p:sp>
        <p:sp>
          <p:nvSpPr>
            <p:cNvPr name="TextBox 4" id="4"/>
            <p:cNvSpPr txBox="true"/>
            <p:nvPr/>
          </p:nvSpPr>
          <p:spPr>
            <a:xfrm rot="0">
              <a:off x="0" y="5186221"/>
              <a:ext cx="19043863" cy="5655733"/>
            </a:xfrm>
            <a:prstGeom prst="rect">
              <a:avLst/>
            </a:prstGeom>
          </p:spPr>
          <p:txBody>
            <a:bodyPr anchor="t" rtlCol="false" tIns="0" lIns="0" bIns="0" rIns="0">
              <a:spAutoFit/>
            </a:bodyPr>
            <a:lstStyle/>
            <a:p>
              <a:pPr algn="l" marL="863599" indent="-431800" lvl="1">
                <a:lnSpc>
                  <a:spcPts val="5599"/>
                </a:lnSpc>
                <a:buFont typeface="Arial"/>
                <a:buChar char="•"/>
              </a:pPr>
              <a:r>
                <a:rPr lang="en-US" b="true" sz="3999" spc="279">
                  <a:solidFill>
                    <a:srgbClr val="000000"/>
                  </a:solidFill>
                  <a:latin typeface="Arial MT Pro Bold"/>
                  <a:ea typeface="Arial MT Pro Bold"/>
                  <a:cs typeface="Arial MT Pro Bold"/>
                  <a:sym typeface="Arial MT Pro Bold"/>
                </a:rPr>
                <a:t>Israel’s Genocide Enablement Apparatus</a:t>
              </a:r>
            </a:p>
            <a:p>
              <a:pPr algn="l" marL="863599" indent="-431800" lvl="1">
                <a:lnSpc>
                  <a:spcPts val="5599"/>
                </a:lnSpc>
                <a:buFont typeface="Arial"/>
                <a:buChar char="•"/>
              </a:pPr>
              <a:r>
                <a:rPr lang="en-US" b="true" sz="3999" spc="279">
                  <a:solidFill>
                    <a:srgbClr val="000000"/>
                  </a:solidFill>
                  <a:latin typeface="Arial MT Pro Bold"/>
                  <a:ea typeface="Arial MT Pro Bold"/>
                  <a:cs typeface="Arial MT Pro Bold"/>
                  <a:sym typeface="Arial MT Pro Bold"/>
                </a:rPr>
                <a:t>Cumulative Impact on Gaza’s Healthcare System</a:t>
              </a:r>
            </a:p>
            <a:p>
              <a:pPr algn="l" marL="863599" indent="-431800" lvl="1">
                <a:lnSpc>
                  <a:spcPts val="5599"/>
                </a:lnSpc>
                <a:buFont typeface="Arial"/>
                <a:buChar char="•"/>
              </a:pPr>
              <a:r>
                <a:rPr lang="en-US" b="true" sz="3999" spc="279">
                  <a:solidFill>
                    <a:srgbClr val="000000"/>
                  </a:solidFill>
                  <a:latin typeface="Arial MT Pro Bold"/>
                  <a:ea typeface="Arial MT Pro Bold"/>
                  <a:cs typeface="Arial MT Pro Bold"/>
                  <a:sym typeface="Arial MT Pro Bold"/>
                </a:rPr>
                <a:t>Reprisals and Repression in Western Institutions</a:t>
              </a:r>
            </a:p>
            <a:p>
              <a:pPr algn="l" marL="863599" indent="-431800" lvl="1">
                <a:lnSpc>
                  <a:spcPts val="5599"/>
                </a:lnSpc>
                <a:buFont typeface="Arial"/>
                <a:buChar char="•"/>
              </a:pPr>
              <a:r>
                <a:rPr lang="en-US" b="true" sz="3999" spc="279">
                  <a:solidFill>
                    <a:srgbClr val="000000"/>
                  </a:solidFill>
                  <a:latin typeface="Arial MT Pro Bold"/>
                  <a:ea typeface="Arial MT Pro Bold"/>
                  <a:cs typeface="Arial MT Pro Bold"/>
                  <a:sym typeface="Arial MT Pro Bold"/>
                </a:rPr>
                <a:t>Medical Definition of Genocide</a:t>
              </a:r>
            </a:p>
            <a:p>
              <a:pPr algn="l" marL="863599" indent="-431800" lvl="1">
                <a:lnSpc>
                  <a:spcPts val="5599"/>
                </a:lnSpc>
                <a:buFont typeface="Arial"/>
                <a:buChar char="•"/>
              </a:pPr>
              <a:r>
                <a:rPr lang="en-US" b="true" sz="3999" spc="279">
                  <a:solidFill>
                    <a:srgbClr val="000000"/>
                  </a:solidFill>
                  <a:latin typeface="Arial MT Pro Bold"/>
                  <a:ea typeface="Arial MT Pro Bold"/>
                  <a:cs typeface="Arial MT Pro Bold"/>
                  <a:sym typeface="Arial MT Pro Bold"/>
                </a:rPr>
                <a:t>Healthcare Workers as Human Rights Defenders</a:t>
              </a:r>
            </a:p>
          </p:txBody>
        </p:sp>
        <p:sp>
          <p:nvSpPr>
            <p:cNvPr name="AutoShape 5" id="5"/>
            <p:cNvSpPr/>
            <p:nvPr/>
          </p:nvSpPr>
          <p:spPr>
            <a:xfrm rot="0">
              <a:off x="0" y="4110001"/>
              <a:ext cx="15609134" cy="165436"/>
            </a:xfrm>
            <a:prstGeom prst="rect">
              <a:avLst/>
            </a:prstGeom>
            <a:solidFill>
              <a:srgbClr val="E84E36"/>
            </a:solidFill>
          </p:spPr>
        </p:sp>
      </p:grpSp>
      <p:sp>
        <p:nvSpPr>
          <p:cNvPr name="Freeform 6" id="6"/>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7" id="7"/>
          <p:cNvSpPr/>
          <p:nvPr/>
        </p:nvSpPr>
        <p:spPr>
          <a:xfrm flipH="false" flipV="false" rot="0">
            <a:off x="0" y="0"/>
            <a:ext cx="2830602" cy="10287000"/>
          </a:xfrm>
          <a:custGeom>
            <a:avLst/>
            <a:gdLst/>
            <a:ahLst/>
            <a:cxnLst/>
            <a:rect r="r" b="b" t="t" l="l"/>
            <a:pathLst>
              <a:path h="10287000" w="2830602">
                <a:moveTo>
                  <a:pt x="0" y="0"/>
                </a:moveTo>
                <a:lnTo>
                  <a:pt x="2830602" y="0"/>
                </a:lnTo>
                <a:lnTo>
                  <a:pt x="2830602" y="10287000"/>
                </a:lnTo>
                <a:lnTo>
                  <a:pt x="0" y="10287000"/>
                </a:lnTo>
                <a:lnTo>
                  <a:pt x="0" y="0"/>
                </a:lnTo>
                <a:close/>
              </a:path>
            </a:pathLst>
          </a:custGeom>
          <a:blipFill>
            <a:blip r:embed="rId4"/>
            <a:stretch>
              <a:fillRect l="-141364" t="0" r="-349194"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489485" y="1286797"/>
            <a:ext cx="14425157" cy="7607939"/>
            <a:chOff x="0" y="0"/>
            <a:chExt cx="19233543" cy="10143919"/>
          </a:xfrm>
        </p:grpSpPr>
        <p:sp>
          <p:nvSpPr>
            <p:cNvPr name="TextBox 3" id="3"/>
            <p:cNvSpPr txBox="true"/>
            <p:nvPr/>
          </p:nvSpPr>
          <p:spPr>
            <a:xfrm rot="0">
              <a:off x="0" y="-161925"/>
              <a:ext cx="19233543" cy="1915874"/>
            </a:xfrm>
            <a:prstGeom prst="rect">
              <a:avLst/>
            </a:prstGeom>
          </p:spPr>
          <p:txBody>
            <a:bodyPr anchor="t" rtlCol="false" tIns="0" lIns="0" bIns="0" rIns="0">
              <a:spAutoFit/>
            </a:bodyPr>
            <a:lstStyle/>
            <a:p>
              <a:pPr algn="l">
                <a:lnSpc>
                  <a:spcPts val="12178"/>
                </a:lnSpc>
              </a:pPr>
              <a:r>
                <a:rPr lang="en-US" sz="8698" spc="1130">
                  <a:solidFill>
                    <a:srgbClr val="000000"/>
                  </a:solidFill>
                  <a:latin typeface="League Spartan"/>
                  <a:ea typeface="League Spartan"/>
                  <a:cs typeface="League Spartan"/>
                  <a:sym typeface="League Spartan"/>
                </a:rPr>
                <a:t>RECOMMENDATIONS</a:t>
              </a:r>
            </a:p>
          </p:txBody>
        </p:sp>
        <p:sp>
          <p:nvSpPr>
            <p:cNvPr name="TextBox 4" id="4"/>
            <p:cNvSpPr txBox="true"/>
            <p:nvPr/>
          </p:nvSpPr>
          <p:spPr>
            <a:xfrm rot="0">
              <a:off x="0" y="3492717"/>
              <a:ext cx="19043863" cy="6651202"/>
            </a:xfrm>
            <a:prstGeom prst="rect">
              <a:avLst/>
            </a:prstGeom>
          </p:spPr>
          <p:txBody>
            <a:bodyPr anchor="t" rtlCol="false" tIns="0" lIns="0" bIns="0" rIns="0">
              <a:spAutoFit/>
            </a:bodyPr>
            <a:lstStyle/>
            <a:p>
              <a:pPr algn="l" marL="1014726" indent="-507363" lvl="1">
                <a:lnSpc>
                  <a:spcPts val="6579"/>
                </a:lnSpc>
                <a:buFont typeface="Arial"/>
                <a:buChar char="•"/>
              </a:pPr>
              <a:r>
                <a:rPr lang="en-US" b="true" sz="4699" spc="328">
                  <a:solidFill>
                    <a:srgbClr val="000000"/>
                  </a:solidFill>
                  <a:latin typeface="Arial MT Pro Bold"/>
                  <a:ea typeface="Arial MT Pro Bold"/>
                  <a:cs typeface="Arial MT Pro Bold"/>
                  <a:sym typeface="Arial MT Pro Bold"/>
                </a:rPr>
                <a:t>International adoption of a medical definition of genocide</a:t>
              </a:r>
            </a:p>
            <a:p>
              <a:pPr algn="l" marL="1014726" indent="-507363" lvl="1">
                <a:lnSpc>
                  <a:spcPts val="6579"/>
                </a:lnSpc>
                <a:buFont typeface="Arial"/>
                <a:buChar char="•"/>
              </a:pPr>
              <a:r>
                <a:rPr lang="en-US" b="true" sz="4699" spc="328">
                  <a:solidFill>
                    <a:srgbClr val="000000"/>
                  </a:solidFill>
                  <a:latin typeface="Arial MT Pro Bold"/>
                  <a:ea typeface="Arial MT Pro Bold"/>
                  <a:cs typeface="Arial MT Pro Bold"/>
                  <a:sym typeface="Arial MT Pro Bold"/>
                </a:rPr>
                <a:t>An independent international medical body</a:t>
              </a:r>
            </a:p>
            <a:p>
              <a:pPr algn="l" marL="1014726" indent="-507363" lvl="1">
                <a:lnSpc>
                  <a:spcPts val="6579"/>
                </a:lnSpc>
                <a:buFont typeface="Arial"/>
                <a:buChar char="•"/>
              </a:pPr>
              <a:r>
                <a:rPr lang="en-US" b="true" sz="4699" spc="328">
                  <a:solidFill>
                    <a:srgbClr val="000000"/>
                  </a:solidFill>
                  <a:latin typeface="Arial MT Pro Bold"/>
                  <a:ea typeface="Arial MT Pro Bold"/>
                  <a:cs typeface="Arial MT Pro Bold"/>
                  <a:sym typeface="Arial MT Pro Bold"/>
                </a:rPr>
                <a:t>Amend existing International Humanitarian Law</a:t>
              </a:r>
            </a:p>
          </p:txBody>
        </p:sp>
        <p:sp>
          <p:nvSpPr>
            <p:cNvPr name="AutoShape 5" id="5"/>
            <p:cNvSpPr/>
            <p:nvPr/>
          </p:nvSpPr>
          <p:spPr>
            <a:xfrm rot="0">
              <a:off x="0" y="2445072"/>
              <a:ext cx="15609134" cy="165436"/>
            </a:xfrm>
            <a:prstGeom prst="rect">
              <a:avLst/>
            </a:prstGeom>
            <a:solidFill>
              <a:srgbClr val="E84E36"/>
            </a:solidFill>
          </p:spPr>
        </p:sp>
      </p:grpSp>
      <p:sp>
        <p:nvSpPr>
          <p:cNvPr name="Freeform 6" id="6"/>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7" id="7"/>
          <p:cNvSpPr/>
          <p:nvPr/>
        </p:nvSpPr>
        <p:spPr>
          <a:xfrm flipH="false" flipV="false" rot="0">
            <a:off x="0" y="0"/>
            <a:ext cx="2830602" cy="10287000"/>
          </a:xfrm>
          <a:custGeom>
            <a:avLst/>
            <a:gdLst/>
            <a:ahLst/>
            <a:cxnLst/>
            <a:rect r="r" b="b" t="t" l="l"/>
            <a:pathLst>
              <a:path h="10287000" w="2830602">
                <a:moveTo>
                  <a:pt x="0" y="0"/>
                </a:moveTo>
                <a:lnTo>
                  <a:pt x="2830602" y="0"/>
                </a:lnTo>
                <a:lnTo>
                  <a:pt x="2830602" y="10287000"/>
                </a:lnTo>
                <a:lnTo>
                  <a:pt x="0" y="10287000"/>
                </a:lnTo>
                <a:lnTo>
                  <a:pt x="0" y="0"/>
                </a:lnTo>
                <a:close/>
              </a:path>
            </a:pathLst>
          </a:custGeom>
          <a:blipFill>
            <a:blip r:embed="rId4"/>
            <a:stretch>
              <a:fillRect l="-141364" t="0" r="-349194"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862843" y="261332"/>
            <a:ext cx="14425157" cy="1943761"/>
          </a:xfrm>
          <a:prstGeom prst="rect">
            <a:avLst/>
          </a:prstGeom>
        </p:spPr>
        <p:txBody>
          <a:bodyPr anchor="t" rtlCol="false" tIns="0" lIns="0" bIns="0" rIns="0">
            <a:spAutoFit/>
          </a:bodyPr>
          <a:lstStyle/>
          <a:p>
            <a:pPr algn="l">
              <a:lnSpc>
                <a:spcPts val="7838"/>
              </a:lnSpc>
            </a:pPr>
            <a:r>
              <a:rPr lang="en-US" sz="5598" spc="727">
                <a:solidFill>
                  <a:srgbClr val="000000"/>
                </a:solidFill>
                <a:latin typeface="League Spartan"/>
                <a:ea typeface="League Spartan"/>
                <a:cs typeface="League Spartan"/>
                <a:sym typeface="League Spartan"/>
              </a:rPr>
              <a:t>PUBLIC HEALTH CONSEQUENCES OF GENOCIDE</a:t>
            </a:r>
          </a:p>
        </p:txBody>
      </p:sp>
      <p:sp>
        <p:nvSpPr>
          <p:cNvPr name="TextBox 3" id="3"/>
          <p:cNvSpPr txBox="true"/>
          <p:nvPr/>
        </p:nvSpPr>
        <p:spPr>
          <a:xfrm rot="0">
            <a:off x="3862843" y="2985832"/>
            <a:ext cx="14282898" cy="7489825"/>
          </a:xfrm>
          <a:prstGeom prst="rect">
            <a:avLst/>
          </a:prstGeom>
        </p:spPr>
        <p:txBody>
          <a:bodyPr anchor="t" rtlCol="false" tIns="0" lIns="0" bIns="0" rIns="0">
            <a:spAutoFit/>
          </a:bodyPr>
          <a:lstStyle/>
          <a:p>
            <a:pPr algn="l">
              <a:lnSpc>
                <a:spcPts val="4900"/>
              </a:lnSpc>
            </a:pPr>
          </a:p>
          <a:p>
            <a:pPr algn="l">
              <a:lnSpc>
                <a:spcPts val="5599"/>
              </a:lnSpc>
            </a:pPr>
            <a:r>
              <a:rPr lang="en-US" sz="3999" spc="279" b="true">
                <a:solidFill>
                  <a:srgbClr val="000000"/>
                </a:solidFill>
                <a:latin typeface="Arial MT Pro Bold"/>
                <a:ea typeface="Arial MT Pro Bold"/>
                <a:cs typeface="Arial MT Pro Bold"/>
                <a:sym typeface="Arial MT Pro Bold"/>
              </a:rPr>
              <a:t>Long-term health effects:</a:t>
            </a:r>
          </a:p>
          <a:p>
            <a:pPr algn="l">
              <a:lnSpc>
                <a:spcPts val="4900"/>
              </a:lnSpc>
            </a:pPr>
          </a:p>
          <a:p>
            <a:pPr algn="l" marL="755652" indent="-377826" lvl="1">
              <a:lnSpc>
                <a:spcPts val="4900"/>
              </a:lnSpc>
              <a:buFont typeface="Arial"/>
              <a:buChar char="•"/>
            </a:pPr>
            <a:r>
              <a:rPr lang="en-US" b="true" sz="3500" spc="245">
                <a:solidFill>
                  <a:srgbClr val="000000"/>
                </a:solidFill>
                <a:latin typeface="Arial MT Pro Bold"/>
                <a:ea typeface="Arial MT Pro Bold"/>
                <a:cs typeface="Arial MT Pro Bold"/>
                <a:sym typeface="Arial MT Pro Bold"/>
              </a:rPr>
              <a:t>Significant Rise in Mortality and Morbidity</a:t>
            </a:r>
          </a:p>
          <a:p>
            <a:pPr algn="l" marL="755652" indent="-377826" lvl="1">
              <a:lnSpc>
                <a:spcPts val="4900"/>
              </a:lnSpc>
              <a:buFont typeface="Arial"/>
              <a:buChar char="•"/>
            </a:pPr>
            <a:r>
              <a:rPr lang="en-US" b="true" sz="3500" spc="245">
                <a:solidFill>
                  <a:srgbClr val="000000"/>
                </a:solidFill>
                <a:latin typeface="Arial MT Pro Bold"/>
                <a:ea typeface="Arial MT Pro Bold"/>
                <a:cs typeface="Arial MT Pro Bold"/>
                <a:sym typeface="Arial MT Pro Bold"/>
              </a:rPr>
              <a:t>Spread of infectious diseases, malnutrition, and chronic illnesses</a:t>
            </a:r>
          </a:p>
          <a:p>
            <a:pPr algn="l" marL="755652" indent="-377826" lvl="1">
              <a:lnSpc>
                <a:spcPts val="4900"/>
              </a:lnSpc>
              <a:buFont typeface="Arial"/>
              <a:buChar char="•"/>
            </a:pPr>
            <a:r>
              <a:rPr lang="en-US" b="true" sz="3500" spc="245">
                <a:solidFill>
                  <a:srgbClr val="000000"/>
                </a:solidFill>
                <a:latin typeface="Arial MT Pro Bold"/>
                <a:ea typeface="Arial MT Pro Bold"/>
                <a:cs typeface="Arial MT Pro Bold"/>
                <a:sym typeface="Arial MT Pro Bold"/>
              </a:rPr>
              <a:t>Severe mental trauma for survivors and communities</a:t>
            </a:r>
          </a:p>
          <a:p>
            <a:pPr algn="l" marL="755652" indent="-377826" lvl="1">
              <a:lnSpc>
                <a:spcPts val="4900"/>
              </a:lnSpc>
              <a:buFont typeface="Arial"/>
              <a:buChar char="•"/>
            </a:pPr>
            <a:r>
              <a:rPr lang="en-US" b="true" sz="3500" spc="245">
                <a:solidFill>
                  <a:srgbClr val="000000"/>
                </a:solidFill>
                <a:latin typeface="Arial MT Pro Bold"/>
                <a:ea typeface="Arial MT Pro Bold"/>
                <a:cs typeface="Arial MT Pro Bold"/>
                <a:sym typeface="Arial MT Pro Bold"/>
              </a:rPr>
              <a:t>Generational trauma, mental health disorders, displacement-related illnesses</a:t>
            </a:r>
          </a:p>
          <a:p>
            <a:pPr algn="l" marL="755652" indent="-377826" lvl="1">
              <a:lnSpc>
                <a:spcPts val="4900"/>
              </a:lnSpc>
              <a:buFont typeface="Arial"/>
              <a:buChar char="•"/>
            </a:pPr>
            <a:r>
              <a:rPr lang="en-US" b="true" sz="3500" spc="245">
                <a:solidFill>
                  <a:srgbClr val="000000"/>
                </a:solidFill>
                <a:latin typeface="Arial MT Pro Bold"/>
                <a:ea typeface="Arial MT Pro Bold"/>
                <a:cs typeface="Arial MT Pro Bold"/>
                <a:sym typeface="Arial MT Pro Bold"/>
              </a:rPr>
              <a:t>Destruction of healthcare infrastructure</a:t>
            </a:r>
          </a:p>
          <a:p>
            <a:pPr algn="l" marL="755652" indent="-377826" lvl="1">
              <a:lnSpc>
                <a:spcPts val="4900"/>
              </a:lnSpc>
              <a:buFont typeface="Arial"/>
              <a:buChar char="•"/>
            </a:pPr>
            <a:r>
              <a:rPr lang="en-US" b="true" sz="3500" spc="245">
                <a:solidFill>
                  <a:srgbClr val="000000"/>
                </a:solidFill>
                <a:latin typeface="Arial MT Pro Bold"/>
                <a:ea typeface="Arial MT Pro Bold"/>
                <a:cs typeface="Arial MT Pro Bold"/>
                <a:sym typeface="Arial MT Pro Bold"/>
              </a:rPr>
              <a:t>Extreme economic hardship</a:t>
            </a:r>
          </a:p>
          <a:p>
            <a:pPr algn="l">
              <a:lnSpc>
                <a:spcPts val="4200"/>
              </a:lnSpc>
            </a:pPr>
          </a:p>
        </p:txBody>
      </p:sp>
      <p:sp>
        <p:nvSpPr>
          <p:cNvPr name="AutoShape 4" id="4"/>
          <p:cNvSpPr/>
          <p:nvPr/>
        </p:nvSpPr>
        <p:spPr>
          <a:xfrm rot="0">
            <a:off x="3862843" y="2723435"/>
            <a:ext cx="11706851" cy="124077"/>
          </a:xfrm>
          <a:prstGeom prst="rect">
            <a:avLst/>
          </a:prstGeom>
          <a:solidFill>
            <a:srgbClr val="E84E36"/>
          </a:solidFill>
        </p:spPr>
      </p:sp>
      <p:sp>
        <p:nvSpPr>
          <p:cNvPr name="Freeform 5" id="5"/>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6" id="6"/>
          <p:cNvSpPr/>
          <p:nvPr/>
        </p:nvSpPr>
        <p:spPr>
          <a:xfrm flipH="false" flipV="false" rot="0">
            <a:off x="0" y="0"/>
            <a:ext cx="3681273" cy="10287000"/>
          </a:xfrm>
          <a:custGeom>
            <a:avLst/>
            <a:gdLst/>
            <a:ahLst/>
            <a:cxnLst/>
            <a:rect r="r" b="b" t="t" l="l"/>
            <a:pathLst>
              <a:path h="10287000" w="3681273">
                <a:moveTo>
                  <a:pt x="0" y="0"/>
                </a:moveTo>
                <a:lnTo>
                  <a:pt x="3681273" y="0"/>
                </a:lnTo>
                <a:lnTo>
                  <a:pt x="3681273" y="10287000"/>
                </a:lnTo>
                <a:lnTo>
                  <a:pt x="0" y="10287000"/>
                </a:lnTo>
                <a:lnTo>
                  <a:pt x="0" y="0"/>
                </a:lnTo>
                <a:close/>
              </a:path>
            </a:pathLst>
          </a:custGeom>
          <a:blipFill>
            <a:blip r:embed="rId4"/>
            <a:stretch>
              <a:fillRect l="-172933" t="0" r="-146992"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60868" y="2691766"/>
            <a:ext cx="14282898" cy="7325994"/>
          </a:xfrm>
          <a:prstGeom prst="rect">
            <a:avLst/>
          </a:prstGeom>
        </p:spPr>
        <p:txBody>
          <a:bodyPr anchor="t" rtlCol="false" tIns="0" lIns="0" bIns="0" rIns="0">
            <a:spAutoFit/>
          </a:bodyPr>
          <a:lstStyle/>
          <a:p>
            <a:pPr algn="l" marL="647705" indent="-323852" lvl="1">
              <a:lnSpc>
                <a:spcPts val="4200"/>
              </a:lnSpc>
              <a:buFont typeface="Arial"/>
              <a:buChar char="•"/>
            </a:pPr>
            <a:r>
              <a:rPr lang="en-US" b="true" sz="3000" spc="210">
                <a:solidFill>
                  <a:srgbClr val="000000"/>
                </a:solidFill>
                <a:latin typeface="Arial MT Pro Bold"/>
                <a:ea typeface="Arial MT Pro Bold"/>
                <a:cs typeface="Arial MT Pro Bold"/>
                <a:sym typeface="Arial MT Pro Bold"/>
              </a:rPr>
              <a:t>United Nations Independent International Commission of Inquiry -September 2025</a:t>
            </a:r>
          </a:p>
          <a:p>
            <a:pPr algn="l" marL="561347" indent="-280674" lvl="1">
              <a:lnSpc>
                <a:spcPts val="3640"/>
              </a:lnSpc>
              <a:buFont typeface="Arial"/>
              <a:buChar char="•"/>
            </a:pPr>
            <a:r>
              <a:rPr lang="en-US" b="true" sz="2600" spc="182">
                <a:solidFill>
                  <a:srgbClr val="000000"/>
                </a:solidFill>
                <a:latin typeface="Arial MT Pro Bold"/>
                <a:ea typeface="Arial MT Pro Bold"/>
                <a:cs typeface="Arial MT Pro Bold"/>
                <a:sym typeface="Arial MT Pro Bold"/>
              </a:rPr>
              <a:t>United Nations special rapporteur Francesca Albanese-March 2024</a:t>
            </a:r>
          </a:p>
          <a:p>
            <a:pPr algn="l" marL="647705" indent="-323852" lvl="1">
              <a:lnSpc>
                <a:spcPts val="4200"/>
              </a:lnSpc>
              <a:buFont typeface="Arial"/>
              <a:buChar char="•"/>
            </a:pPr>
            <a:r>
              <a:rPr lang="en-US" b="true" sz="3000" spc="210">
                <a:solidFill>
                  <a:srgbClr val="000000"/>
                </a:solidFill>
                <a:latin typeface="Arial MT Pro Bold"/>
                <a:ea typeface="Arial MT Pro Bold"/>
                <a:cs typeface="Arial MT Pro Bold"/>
                <a:sym typeface="Arial MT Pro Bold"/>
              </a:rPr>
              <a:t>UN Special Rapporteur on the Right to Food Michael Fakhri- February 2025</a:t>
            </a:r>
          </a:p>
          <a:p>
            <a:pPr algn="l" marL="647705" indent="-323852" lvl="1">
              <a:lnSpc>
                <a:spcPts val="4200"/>
              </a:lnSpc>
              <a:buFont typeface="Arial"/>
              <a:buChar char="•"/>
            </a:pPr>
            <a:r>
              <a:rPr lang="en-US" b="true" sz="3000" spc="210">
                <a:solidFill>
                  <a:srgbClr val="000000"/>
                </a:solidFill>
                <a:latin typeface="Arial MT Pro Bold"/>
                <a:ea typeface="Arial MT Pro Bold"/>
                <a:cs typeface="Arial MT Pro Bold"/>
                <a:sym typeface="Arial MT Pro Bold"/>
              </a:rPr>
              <a:t>Amnesty International-December 2024</a:t>
            </a:r>
          </a:p>
          <a:p>
            <a:pPr algn="l" marL="647705" indent="-323852" lvl="1">
              <a:lnSpc>
                <a:spcPts val="4200"/>
              </a:lnSpc>
              <a:buFont typeface="Arial"/>
              <a:buChar char="•"/>
            </a:pPr>
            <a:r>
              <a:rPr lang="en-US" b="true" sz="3000" spc="210">
                <a:solidFill>
                  <a:srgbClr val="000000"/>
                </a:solidFill>
                <a:latin typeface="Arial MT Pro Bold"/>
                <a:ea typeface="Arial MT Pro Bold"/>
                <a:cs typeface="Arial MT Pro Bold"/>
                <a:sym typeface="Arial MT Pro Bold"/>
              </a:rPr>
              <a:t>Human Rights Watch-December 2024</a:t>
            </a:r>
          </a:p>
          <a:p>
            <a:pPr algn="l" marL="647705" indent="-323852" lvl="1">
              <a:lnSpc>
                <a:spcPts val="4200"/>
              </a:lnSpc>
              <a:buFont typeface="Arial"/>
              <a:buChar char="•"/>
            </a:pPr>
            <a:r>
              <a:rPr lang="en-US" b="true" sz="3000" spc="210">
                <a:solidFill>
                  <a:srgbClr val="000000"/>
                </a:solidFill>
                <a:latin typeface="Arial MT Pro Bold"/>
                <a:ea typeface="Arial MT Pro Bold"/>
                <a:cs typeface="Arial MT Pro Bold"/>
                <a:sym typeface="Arial MT Pro Bold"/>
              </a:rPr>
              <a:t>Doctors Without Borders-October 2025</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B'Tselem- July 2025</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Physicians for Human Rights–Israel- July 2025</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International Association of Genocide Scholars - September</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Lemkin Institute for Genocide Prevention- July 2023</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Center for Constitutional Rights- October 28, 2023</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The International Court of Justice- December 2023</a:t>
            </a:r>
          </a:p>
        </p:txBody>
      </p:sp>
      <p:sp>
        <p:nvSpPr>
          <p:cNvPr name="AutoShape 3" id="3"/>
          <p:cNvSpPr/>
          <p:nvPr/>
        </p:nvSpPr>
        <p:spPr>
          <a:xfrm rot="0">
            <a:off x="3862843" y="2196028"/>
            <a:ext cx="11706851" cy="124077"/>
          </a:xfrm>
          <a:prstGeom prst="rect">
            <a:avLst/>
          </a:prstGeom>
          <a:solidFill>
            <a:srgbClr val="E84E36"/>
          </a:solidFill>
        </p:spPr>
      </p:sp>
      <p:sp>
        <p:nvSpPr>
          <p:cNvPr name="Freeform 4" id="4"/>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5" id="5"/>
          <p:cNvSpPr/>
          <p:nvPr/>
        </p:nvSpPr>
        <p:spPr>
          <a:xfrm flipH="false" flipV="false" rot="0">
            <a:off x="-201977" y="-427319"/>
            <a:ext cx="3762846" cy="11141638"/>
          </a:xfrm>
          <a:custGeom>
            <a:avLst/>
            <a:gdLst/>
            <a:ahLst/>
            <a:cxnLst/>
            <a:rect r="r" b="b" t="t" l="l"/>
            <a:pathLst>
              <a:path h="11141638" w="3762846">
                <a:moveTo>
                  <a:pt x="0" y="0"/>
                </a:moveTo>
                <a:lnTo>
                  <a:pt x="3762845" y="0"/>
                </a:lnTo>
                <a:lnTo>
                  <a:pt x="3762845" y="11141638"/>
                </a:lnTo>
                <a:lnTo>
                  <a:pt x="0" y="11141638"/>
                </a:lnTo>
                <a:lnTo>
                  <a:pt x="0" y="0"/>
                </a:lnTo>
                <a:close/>
              </a:path>
            </a:pathLst>
          </a:custGeom>
          <a:blipFill>
            <a:blip r:embed="rId4"/>
            <a:stretch>
              <a:fillRect l="-74867" t="0" r="-351525" b="0"/>
            </a:stretch>
          </a:blipFill>
        </p:spPr>
      </p:sp>
      <p:sp>
        <p:nvSpPr>
          <p:cNvPr name="TextBox 6" id="6"/>
          <p:cNvSpPr txBox="true"/>
          <p:nvPr/>
        </p:nvSpPr>
        <p:spPr>
          <a:xfrm rot="0">
            <a:off x="3862843" y="271132"/>
            <a:ext cx="14425157" cy="1429410"/>
          </a:xfrm>
          <a:prstGeom prst="rect">
            <a:avLst/>
          </a:prstGeom>
        </p:spPr>
        <p:txBody>
          <a:bodyPr anchor="t" rtlCol="false" tIns="0" lIns="0" bIns="0" rIns="0">
            <a:spAutoFit/>
          </a:bodyPr>
          <a:lstStyle/>
          <a:p>
            <a:pPr algn="l">
              <a:lnSpc>
                <a:spcPts val="5738"/>
              </a:lnSpc>
            </a:pPr>
            <a:r>
              <a:rPr lang="en-US" sz="4099" spc="532">
                <a:solidFill>
                  <a:srgbClr val="000000"/>
                </a:solidFill>
                <a:latin typeface="League Spartan"/>
                <a:ea typeface="League Spartan"/>
                <a:cs typeface="League Spartan"/>
                <a:sym typeface="League Spartan"/>
              </a:rPr>
              <a:t>ORGANIZATIONS THAT HAVE CALLED WHAT IS HAPPENING IN GAZA A GENOCIDE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60868" y="2682241"/>
            <a:ext cx="14282898" cy="6612255"/>
          </a:xfrm>
          <a:prstGeom prst="rect">
            <a:avLst/>
          </a:prstGeom>
        </p:spPr>
        <p:txBody>
          <a:bodyPr anchor="t" rtlCol="false" tIns="0" lIns="0" bIns="0" rIns="0">
            <a:spAutoFit/>
          </a:bodyPr>
          <a:lstStyle/>
          <a:p>
            <a:pPr algn="l" marL="734063" indent="-367031" lvl="1">
              <a:lnSpc>
                <a:spcPts val="4760"/>
              </a:lnSpc>
              <a:buFont typeface="Arial"/>
              <a:buChar char="•"/>
            </a:pPr>
            <a:r>
              <a:rPr lang="en-US" b="true" sz="3400" spc="238">
                <a:solidFill>
                  <a:srgbClr val="000000"/>
                </a:solidFill>
                <a:latin typeface="Arial MT Pro Bold"/>
                <a:ea typeface="Arial MT Pro Bold"/>
                <a:cs typeface="Arial MT Pro Bold"/>
                <a:sym typeface="Arial MT Pro Bold"/>
              </a:rPr>
              <a:t>⅔ hospitals destroyed, remainder barely functional and significantly over capacity.</a:t>
            </a:r>
          </a:p>
          <a:p>
            <a:pPr algn="l" marL="734063" indent="-367031" lvl="1">
              <a:lnSpc>
                <a:spcPts val="4760"/>
              </a:lnSpc>
              <a:buFont typeface="Arial"/>
              <a:buChar char="•"/>
            </a:pPr>
            <a:r>
              <a:rPr lang="en-US" b="true" sz="3400" spc="238">
                <a:solidFill>
                  <a:srgbClr val="000000"/>
                </a:solidFill>
                <a:latin typeface="Arial MT Pro Bold"/>
                <a:ea typeface="Arial MT Pro Bold"/>
                <a:cs typeface="Arial MT Pro Bold"/>
                <a:sym typeface="Arial MT Pro Bold"/>
              </a:rPr>
              <a:t>Staff deple</a:t>
            </a:r>
            <a:r>
              <a:rPr lang="en-US" b="true" sz="3400" spc="238">
                <a:solidFill>
                  <a:srgbClr val="000000"/>
                </a:solidFill>
                <a:latin typeface="Arial MT Pro Bold"/>
                <a:ea typeface="Arial MT Pro Bold"/>
                <a:cs typeface="Arial MT Pro Bold"/>
                <a:sym typeface="Arial MT Pro Bold"/>
              </a:rPr>
              <a:t>ted, overworked, traumatized, starving, displaced, injured.</a:t>
            </a:r>
          </a:p>
          <a:p>
            <a:pPr algn="l" marL="734063" indent="-367031" lvl="1">
              <a:lnSpc>
                <a:spcPts val="4760"/>
              </a:lnSpc>
              <a:buFont typeface="Arial"/>
              <a:buChar char="•"/>
            </a:pPr>
            <a:r>
              <a:rPr lang="en-US" b="true" sz="3400" spc="238">
                <a:solidFill>
                  <a:srgbClr val="000000"/>
                </a:solidFill>
                <a:latin typeface="Arial MT Pro Bold"/>
                <a:ea typeface="Arial MT Pro Bold"/>
                <a:cs typeface="Arial MT Pro Bold"/>
                <a:sym typeface="Arial MT Pro Bold"/>
              </a:rPr>
              <a:t>89% of isolates from Gaza cohort displayed multi-drug resistance</a:t>
            </a:r>
          </a:p>
          <a:p>
            <a:pPr algn="l" marL="734063" indent="-367031" lvl="1">
              <a:lnSpc>
                <a:spcPts val="4760"/>
              </a:lnSpc>
              <a:buFont typeface="Arial"/>
              <a:buChar char="•"/>
            </a:pPr>
            <a:r>
              <a:rPr lang="en-US" b="true" sz="3400" spc="238">
                <a:solidFill>
                  <a:srgbClr val="000000"/>
                </a:solidFill>
                <a:latin typeface="Arial MT Pro Bold"/>
                <a:ea typeface="Arial MT Pro Bold"/>
                <a:cs typeface="Arial MT Pro Bold"/>
                <a:sym typeface="Arial MT Pro Bold"/>
              </a:rPr>
              <a:t>Outbreaks of disease fueled by the destruction of water and sanitation infrastructure.</a:t>
            </a:r>
          </a:p>
          <a:p>
            <a:pPr algn="l" marL="734063" indent="-367031" lvl="1">
              <a:lnSpc>
                <a:spcPts val="4760"/>
              </a:lnSpc>
              <a:buFont typeface="Arial"/>
              <a:buChar char="•"/>
            </a:pPr>
            <a:r>
              <a:rPr lang="en-US" b="true" sz="3400" spc="238">
                <a:solidFill>
                  <a:srgbClr val="000000"/>
                </a:solidFill>
                <a:latin typeface="Arial MT Pro Bold"/>
                <a:ea typeface="Arial MT Pro Bold"/>
                <a:cs typeface="Arial MT Pro Bold"/>
                <a:sym typeface="Arial MT Pro Bold"/>
              </a:rPr>
              <a:t>15,000 patients still in need of treatment outside Gaza – including 4,000 children</a:t>
            </a:r>
          </a:p>
          <a:p>
            <a:pPr algn="l">
              <a:lnSpc>
                <a:spcPts val="4480"/>
              </a:lnSpc>
            </a:pPr>
          </a:p>
        </p:txBody>
      </p:sp>
      <p:sp>
        <p:nvSpPr>
          <p:cNvPr name="AutoShape 3" id="3"/>
          <p:cNvSpPr/>
          <p:nvPr/>
        </p:nvSpPr>
        <p:spPr>
          <a:xfrm rot="0">
            <a:off x="3560868" y="2015053"/>
            <a:ext cx="11706851" cy="124077"/>
          </a:xfrm>
          <a:prstGeom prst="rect">
            <a:avLst/>
          </a:prstGeom>
          <a:solidFill>
            <a:srgbClr val="E84E36"/>
          </a:solidFill>
        </p:spPr>
      </p:sp>
      <p:sp>
        <p:nvSpPr>
          <p:cNvPr name="Freeform 4" id="4"/>
          <p:cNvSpPr/>
          <p:nvPr/>
        </p:nvSpPr>
        <p:spPr>
          <a:xfrm flipH="false" flipV="false" rot="0">
            <a:off x="-183453" y="0"/>
            <a:ext cx="3493231" cy="10287000"/>
          </a:xfrm>
          <a:custGeom>
            <a:avLst/>
            <a:gdLst/>
            <a:ahLst/>
            <a:cxnLst/>
            <a:rect r="r" b="b" t="t" l="l"/>
            <a:pathLst>
              <a:path h="10287000" w="3493231">
                <a:moveTo>
                  <a:pt x="0" y="0"/>
                </a:moveTo>
                <a:lnTo>
                  <a:pt x="3493231" y="0"/>
                </a:lnTo>
                <a:lnTo>
                  <a:pt x="3493231" y="10287000"/>
                </a:lnTo>
                <a:lnTo>
                  <a:pt x="0" y="10287000"/>
                </a:lnTo>
                <a:lnTo>
                  <a:pt x="0" y="0"/>
                </a:lnTo>
                <a:close/>
              </a:path>
            </a:pathLst>
          </a:custGeom>
          <a:blipFill>
            <a:blip r:embed="rId3"/>
            <a:stretch>
              <a:fillRect l="-199235" t="0" r="-143294" b="0"/>
            </a:stretch>
          </a:blipFill>
        </p:spPr>
      </p:sp>
      <p:sp>
        <p:nvSpPr>
          <p:cNvPr name="TextBox 5" id="5"/>
          <p:cNvSpPr txBox="true"/>
          <p:nvPr/>
        </p:nvSpPr>
        <p:spPr>
          <a:xfrm rot="0">
            <a:off x="3489738" y="633082"/>
            <a:ext cx="14425157" cy="705510"/>
          </a:xfrm>
          <a:prstGeom prst="rect">
            <a:avLst/>
          </a:prstGeom>
        </p:spPr>
        <p:txBody>
          <a:bodyPr anchor="t" rtlCol="false" tIns="0" lIns="0" bIns="0" rIns="0">
            <a:spAutoFit/>
          </a:bodyPr>
          <a:lstStyle/>
          <a:p>
            <a:pPr algn="l">
              <a:lnSpc>
                <a:spcPts val="5738"/>
              </a:lnSpc>
            </a:pPr>
            <a:r>
              <a:rPr lang="en-US" sz="4099" spc="532">
                <a:solidFill>
                  <a:srgbClr val="000000"/>
                </a:solidFill>
                <a:latin typeface="League Spartan"/>
                <a:ea typeface="League Spartan"/>
                <a:cs typeface="League Spartan"/>
                <a:sym typeface="League Spartan"/>
              </a:rPr>
              <a:t>UPDATES ON GAZA’S HEALTHCARE SYSTEM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78323" y="1028700"/>
            <a:ext cx="14425157" cy="6882769"/>
            <a:chOff x="0" y="0"/>
            <a:chExt cx="19233543" cy="9177025"/>
          </a:xfrm>
        </p:grpSpPr>
        <p:sp>
          <p:nvSpPr>
            <p:cNvPr name="TextBox 3" id="3"/>
            <p:cNvSpPr txBox="true"/>
            <p:nvPr/>
          </p:nvSpPr>
          <p:spPr>
            <a:xfrm rot="0">
              <a:off x="0" y="-161925"/>
              <a:ext cx="19233543" cy="1915874"/>
            </a:xfrm>
            <a:prstGeom prst="rect">
              <a:avLst/>
            </a:prstGeom>
          </p:spPr>
          <p:txBody>
            <a:bodyPr anchor="t" rtlCol="false" tIns="0" lIns="0" bIns="0" rIns="0">
              <a:spAutoFit/>
            </a:bodyPr>
            <a:lstStyle/>
            <a:p>
              <a:pPr algn="l">
                <a:lnSpc>
                  <a:spcPts val="12178"/>
                </a:lnSpc>
              </a:pPr>
              <a:r>
                <a:rPr lang="en-US" sz="8698" spc="1130">
                  <a:solidFill>
                    <a:srgbClr val="000000"/>
                  </a:solidFill>
                  <a:latin typeface="League Spartan"/>
                  <a:ea typeface="League Spartan"/>
                  <a:cs typeface="League Spartan"/>
                  <a:sym typeface="League Spartan"/>
                </a:rPr>
                <a:t>DAG: WHO WE ARE</a:t>
              </a:r>
            </a:p>
          </p:txBody>
        </p:sp>
        <p:sp>
          <p:nvSpPr>
            <p:cNvPr name="TextBox 4" id="4"/>
            <p:cNvSpPr txBox="true"/>
            <p:nvPr/>
          </p:nvSpPr>
          <p:spPr>
            <a:xfrm rot="0">
              <a:off x="0" y="3521292"/>
              <a:ext cx="19043863" cy="5655733"/>
            </a:xfrm>
            <a:prstGeom prst="rect">
              <a:avLst/>
            </a:prstGeom>
          </p:spPr>
          <p:txBody>
            <a:bodyPr anchor="t" rtlCol="false" tIns="0" lIns="0" bIns="0" rIns="0">
              <a:spAutoFit/>
            </a:bodyPr>
            <a:lstStyle/>
            <a:p>
              <a:pPr algn="l">
                <a:lnSpc>
                  <a:spcPts val="5599"/>
                </a:lnSpc>
              </a:pPr>
              <a:r>
                <a:rPr lang="en-US" sz="3999" spc="279">
                  <a:solidFill>
                    <a:srgbClr val="000000"/>
                  </a:solidFill>
                  <a:latin typeface="Arial MT Pro"/>
                  <a:ea typeface="Arial MT Pro"/>
                  <a:cs typeface="Arial MT Pro"/>
                  <a:sym typeface="Arial MT Pro"/>
                </a:rPr>
                <a:t>We are a global grassroots coalition of healthcare workers dedicated to succeeding where global governments have failed in confronting and preventing genocide, war crimes and crimes against humanity. Our membership has grown to over 25,000 globally in just two years. </a:t>
              </a:r>
            </a:p>
          </p:txBody>
        </p:sp>
        <p:sp>
          <p:nvSpPr>
            <p:cNvPr name="AutoShape 5" id="5"/>
            <p:cNvSpPr/>
            <p:nvPr/>
          </p:nvSpPr>
          <p:spPr>
            <a:xfrm rot="0">
              <a:off x="0" y="2445072"/>
              <a:ext cx="15609134" cy="165436"/>
            </a:xfrm>
            <a:prstGeom prst="rect">
              <a:avLst/>
            </a:prstGeom>
            <a:solidFill>
              <a:srgbClr val="E84E36"/>
            </a:solidFill>
          </p:spPr>
        </p:sp>
      </p:grpSp>
      <p:sp>
        <p:nvSpPr>
          <p:cNvPr name="Freeform 6" id="6"/>
          <p:cNvSpPr/>
          <p:nvPr/>
        </p:nvSpPr>
        <p:spPr>
          <a:xfrm flipH="false" flipV="false" rot="0">
            <a:off x="-1718551" y="0"/>
            <a:ext cx="3990343" cy="10287000"/>
          </a:xfrm>
          <a:custGeom>
            <a:avLst/>
            <a:gdLst/>
            <a:ahLst/>
            <a:cxnLst/>
            <a:rect r="r" b="b" t="t" l="l"/>
            <a:pathLst>
              <a:path h="10287000" w="3990343">
                <a:moveTo>
                  <a:pt x="0" y="0"/>
                </a:moveTo>
                <a:lnTo>
                  <a:pt x="3990343" y="0"/>
                </a:lnTo>
                <a:lnTo>
                  <a:pt x="3990343" y="10287000"/>
                </a:lnTo>
                <a:lnTo>
                  <a:pt x="0" y="10287000"/>
                </a:lnTo>
                <a:lnTo>
                  <a:pt x="0" y="0"/>
                </a:lnTo>
                <a:close/>
              </a:path>
            </a:pathLst>
          </a:custGeom>
          <a:blipFill>
            <a:blip r:embed="rId3"/>
            <a:stretch>
              <a:fillRect l="-16054" t="0" r="-78045"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53543" y="2806422"/>
            <a:ext cx="14282898" cy="5926455"/>
          </a:xfrm>
          <a:prstGeom prst="rect">
            <a:avLst/>
          </a:prstGeom>
        </p:spPr>
        <p:txBody>
          <a:bodyPr anchor="t" rtlCol="false" tIns="0" lIns="0" bIns="0" rIns="0">
            <a:spAutoFit/>
          </a:bodyPr>
          <a:lstStyle/>
          <a:p>
            <a:pPr algn="l">
              <a:lnSpc>
                <a:spcPts val="4760"/>
              </a:lnSpc>
            </a:pPr>
            <a:r>
              <a:rPr lang="en-US" sz="3400" spc="238" b="true">
                <a:solidFill>
                  <a:srgbClr val="000000"/>
                </a:solidFill>
                <a:latin typeface="Arial MT Pro Bold"/>
                <a:ea typeface="Arial MT Pro Bold"/>
                <a:cs typeface="Arial MT Pro Bold"/>
                <a:sym typeface="Arial MT Pro Bold"/>
              </a:rPr>
              <a:t>As of October 20, 2025:</a:t>
            </a:r>
          </a:p>
          <a:p>
            <a:pPr algn="l">
              <a:lnSpc>
                <a:spcPts val="4760"/>
              </a:lnSpc>
            </a:pP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309 of the 431 detained healthcare workers are now confirmed to have been released; of which 67 were released as part of the lates</a:t>
            </a:r>
            <a:r>
              <a:rPr lang="en-US" b="true" sz="2900" spc="203">
                <a:solidFill>
                  <a:srgbClr val="000000"/>
                </a:solidFill>
                <a:latin typeface="Arial MT Pro Bold"/>
                <a:ea typeface="Arial MT Pro Bold"/>
                <a:cs typeface="Arial MT Pro Bold"/>
                <a:sym typeface="Arial MT Pro Bold"/>
              </a:rPr>
              <a:t>t exchange deal on October 13</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Five healthcare workers are still missing (three senior physicians, an UNRWA pharmacist and a senior physiotherapist)</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Five HCWs have reportedly been killed or died in Israeli detention, however, their bodies have not been returned to their families.</a:t>
            </a:r>
          </a:p>
          <a:p>
            <a:pPr algn="l" marL="626115" indent="-313058" lvl="1">
              <a:lnSpc>
                <a:spcPts val="4060"/>
              </a:lnSpc>
              <a:buFont typeface="Arial"/>
              <a:buChar char="•"/>
            </a:pPr>
            <a:r>
              <a:rPr lang="en-US" b="true" sz="2900" spc="203">
                <a:solidFill>
                  <a:srgbClr val="000000"/>
                </a:solidFill>
                <a:latin typeface="Arial MT Pro Bold"/>
                <a:ea typeface="Arial MT Pro Bold"/>
                <a:cs typeface="Arial MT Pro Bold"/>
                <a:sym typeface="Arial MT Pro Bold"/>
              </a:rPr>
              <a:t>1722 healthcare workers have been killed</a:t>
            </a:r>
          </a:p>
          <a:p>
            <a:pPr algn="l">
              <a:lnSpc>
                <a:spcPts val="4480"/>
              </a:lnSpc>
            </a:pPr>
          </a:p>
        </p:txBody>
      </p:sp>
      <p:sp>
        <p:nvSpPr>
          <p:cNvPr name="AutoShape 3" id="3"/>
          <p:cNvSpPr/>
          <p:nvPr/>
        </p:nvSpPr>
        <p:spPr>
          <a:xfrm rot="0">
            <a:off x="4264426" y="2015595"/>
            <a:ext cx="11706851" cy="124077"/>
          </a:xfrm>
          <a:prstGeom prst="rect">
            <a:avLst/>
          </a:prstGeom>
          <a:solidFill>
            <a:srgbClr val="E84E36"/>
          </a:solidFill>
        </p:spPr>
      </p:sp>
      <p:sp>
        <p:nvSpPr>
          <p:cNvPr name="Freeform 4" id="4"/>
          <p:cNvSpPr/>
          <p:nvPr/>
        </p:nvSpPr>
        <p:spPr>
          <a:xfrm flipH="false" flipV="false" rot="0">
            <a:off x="0" y="0"/>
            <a:ext cx="2852234" cy="10287000"/>
          </a:xfrm>
          <a:custGeom>
            <a:avLst/>
            <a:gdLst/>
            <a:ahLst/>
            <a:cxnLst/>
            <a:rect r="r" b="b" t="t" l="l"/>
            <a:pathLst>
              <a:path h="10287000" w="2852234">
                <a:moveTo>
                  <a:pt x="0" y="0"/>
                </a:moveTo>
                <a:lnTo>
                  <a:pt x="2852234" y="0"/>
                </a:lnTo>
                <a:lnTo>
                  <a:pt x="2852234" y="10287000"/>
                </a:lnTo>
                <a:lnTo>
                  <a:pt x="0" y="10287000"/>
                </a:lnTo>
                <a:lnTo>
                  <a:pt x="0" y="0"/>
                </a:lnTo>
                <a:close/>
              </a:path>
            </a:pathLst>
          </a:custGeom>
          <a:blipFill>
            <a:blip r:embed="rId3"/>
            <a:stretch>
              <a:fillRect l="-99579" t="0" r="-342402" b="0"/>
            </a:stretch>
          </a:blipFill>
        </p:spPr>
      </p:sp>
      <p:sp>
        <p:nvSpPr>
          <p:cNvPr name="TextBox 5" id="5"/>
          <p:cNvSpPr txBox="true"/>
          <p:nvPr/>
        </p:nvSpPr>
        <p:spPr>
          <a:xfrm rot="0">
            <a:off x="3489738" y="652132"/>
            <a:ext cx="14425157" cy="563905"/>
          </a:xfrm>
          <a:prstGeom prst="rect">
            <a:avLst/>
          </a:prstGeom>
        </p:spPr>
        <p:txBody>
          <a:bodyPr anchor="t" rtlCol="false" tIns="0" lIns="0" bIns="0" rIns="0">
            <a:spAutoFit/>
          </a:bodyPr>
          <a:lstStyle/>
          <a:p>
            <a:pPr algn="l">
              <a:lnSpc>
                <a:spcPts val="4618"/>
              </a:lnSpc>
            </a:pPr>
            <a:r>
              <a:rPr lang="en-US" sz="3299" spc="428">
                <a:solidFill>
                  <a:srgbClr val="000000"/>
                </a:solidFill>
                <a:latin typeface="League Spartan"/>
                <a:ea typeface="League Spartan"/>
                <a:cs typeface="League Spartan"/>
                <a:sym typeface="League Spartan"/>
              </a:rPr>
              <a:t>HEALTHCARE WORKERS SHOULD NEVER BE A TARGET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595933" y="440756"/>
            <a:ext cx="14425157" cy="1219862"/>
          </a:xfrm>
          <a:prstGeom prst="rect">
            <a:avLst/>
          </a:prstGeom>
        </p:spPr>
        <p:txBody>
          <a:bodyPr anchor="t" rtlCol="false" tIns="0" lIns="0" bIns="0" rIns="0">
            <a:spAutoFit/>
          </a:bodyPr>
          <a:lstStyle/>
          <a:p>
            <a:pPr algn="l">
              <a:lnSpc>
                <a:spcPts val="9938"/>
              </a:lnSpc>
            </a:pPr>
            <a:r>
              <a:rPr lang="en-US" sz="7098" spc="922">
                <a:solidFill>
                  <a:srgbClr val="000000"/>
                </a:solidFill>
                <a:latin typeface="League Spartan"/>
                <a:ea typeface="League Spartan"/>
                <a:cs typeface="League Spartan"/>
                <a:sym typeface="League Spartan"/>
              </a:rPr>
              <a:t>DR ADNAN AL BURSH</a:t>
            </a:r>
          </a:p>
        </p:txBody>
      </p:sp>
      <p:sp>
        <p:nvSpPr>
          <p:cNvPr name="TextBox 3" id="3"/>
          <p:cNvSpPr txBox="true"/>
          <p:nvPr/>
        </p:nvSpPr>
        <p:spPr>
          <a:xfrm rot="0">
            <a:off x="4179985" y="4647456"/>
            <a:ext cx="14282898" cy="4005580"/>
          </a:xfrm>
          <a:prstGeom prst="rect">
            <a:avLst/>
          </a:prstGeom>
        </p:spPr>
        <p:txBody>
          <a:bodyPr anchor="t" rtlCol="false" tIns="0" lIns="0" bIns="0" rIns="0">
            <a:spAutoFit/>
          </a:bodyPr>
          <a:lstStyle/>
          <a:p>
            <a:pPr algn="l" marL="604518" indent="-302259" lvl="1">
              <a:lnSpc>
                <a:spcPts val="3919"/>
              </a:lnSpc>
              <a:buFont typeface="Arial"/>
              <a:buChar char="•"/>
            </a:pPr>
            <a:r>
              <a:rPr lang="en-US" b="true" sz="2799" spc="195">
                <a:solidFill>
                  <a:srgbClr val="000000"/>
                </a:solidFill>
                <a:latin typeface="Arial MT Pro Bold"/>
                <a:ea typeface="Arial MT Pro Bold"/>
                <a:cs typeface="Arial MT Pro Bold"/>
                <a:sym typeface="Arial MT Pro Bold"/>
              </a:rPr>
              <a:t>Head of Orthopedic Surgery at Al-Shifa Medical Complex</a:t>
            </a:r>
          </a:p>
          <a:p>
            <a:pPr algn="l" marL="604518" indent="-302259" lvl="1">
              <a:lnSpc>
                <a:spcPts val="3919"/>
              </a:lnSpc>
              <a:buFont typeface="Arial"/>
              <a:buChar char="•"/>
            </a:pPr>
            <a:r>
              <a:rPr lang="en-US" b="true" sz="2799" spc="195">
                <a:solidFill>
                  <a:srgbClr val="000000"/>
                </a:solidFill>
                <a:latin typeface="Arial MT Pro Bold"/>
                <a:ea typeface="Arial MT Pro Bold"/>
                <a:cs typeface="Arial MT Pro Bold"/>
                <a:sym typeface="Arial MT Pro Bold"/>
              </a:rPr>
              <a:t>De</a:t>
            </a:r>
            <a:r>
              <a:rPr lang="en-US" b="true" sz="2799" spc="195">
                <a:solidFill>
                  <a:srgbClr val="000000"/>
                </a:solidFill>
                <a:latin typeface="Arial MT Pro Bold"/>
                <a:ea typeface="Arial MT Pro Bold"/>
                <a:cs typeface="Arial MT Pro Bold"/>
                <a:sym typeface="Arial MT Pro Bold"/>
              </a:rPr>
              <a:t>c 19, 2023, Dr Al Bursh was detained by IDF with 10 other medical staff and taken to notorious detentio</a:t>
            </a:r>
            <a:r>
              <a:rPr lang="en-US" b="true" sz="2799" spc="195">
                <a:solidFill>
                  <a:srgbClr val="000000"/>
                </a:solidFill>
                <a:latin typeface="Arial MT Pro Bold"/>
                <a:ea typeface="Arial MT Pro Bold"/>
                <a:cs typeface="Arial MT Pro Bold"/>
                <a:sym typeface="Arial MT Pro Bold"/>
              </a:rPr>
              <a:t>n center- Sde Teiman.</a:t>
            </a:r>
          </a:p>
          <a:p>
            <a:pPr algn="l" marL="604518" indent="-302259" lvl="1">
              <a:lnSpc>
                <a:spcPts val="3919"/>
              </a:lnSpc>
              <a:buFont typeface="Arial"/>
              <a:buChar char="•"/>
            </a:pPr>
            <a:r>
              <a:rPr lang="en-US" b="true" sz="2799" spc="195">
                <a:solidFill>
                  <a:srgbClr val="000000"/>
                </a:solidFill>
                <a:latin typeface="Arial MT Pro Bold"/>
                <a:ea typeface="Arial MT Pro Bold"/>
                <a:cs typeface="Arial MT Pro Bold"/>
                <a:sym typeface="Arial MT Pro Bold"/>
              </a:rPr>
              <a:t>He was subjected to was physical, psychological and sexual torture</a:t>
            </a:r>
          </a:p>
          <a:p>
            <a:pPr algn="l" marL="604518" indent="-302259" lvl="1">
              <a:lnSpc>
                <a:spcPts val="3919"/>
              </a:lnSpc>
              <a:buFont typeface="Arial"/>
              <a:buChar char="•"/>
            </a:pPr>
            <a:r>
              <a:rPr lang="en-US" b="true" sz="2799" spc="195">
                <a:solidFill>
                  <a:srgbClr val="000000"/>
                </a:solidFill>
                <a:latin typeface="Arial MT Pro Bold"/>
                <a:ea typeface="Arial MT Pro Bold"/>
                <a:cs typeface="Arial MT Pro Bold"/>
                <a:sym typeface="Arial MT Pro Bold"/>
              </a:rPr>
              <a:t>April 19, 2024- The Israeli Prison Service issued a statement that a prisoner died in custody. </a:t>
            </a:r>
          </a:p>
          <a:p>
            <a:pPr algn="l" marL="604518" indent="-302259" lvl="1">
              <a:lnSpc>
                <a:spcPts val="3919"/>
              </a:lnSpc>
              <a:buFont typeface="Arial"/>
              <a:buChar char="•"/>
            </a:pPr>
            <a:r>
              <a:rPr lang="en-US" b="true" sz="2799" spc="195">
                <a:solidFill>
                  <a:srgbClr val="000000"/>
                </a:solidFill>
                <a:latin typeface="Arial MT Pro Bold"/>
                <a:ea typeface="Arial MT Pro Bold"/>
                <a:cs typeface="Arial MT Pro Bold"/>
                <a:sym typeface="Arial MT Pro Bold"/>
              </a:rPr>
              <a:t>His body remains in Israeli custody</a:t>
            </a:r>
          </a:p>
          <a:p>
            <a:pPr algn="l" marL="604518" indent="-302259" lvl="1">
              <a:lnSpc>
                <a:spcPts val="3919"/>
              </a:lnSpc>
              <a:buFont typeface="Arial"/>
              <a:buChar char="•"/>
            </a:pPr>
            <a:r>
              <a:rPr lang="en-US" b="true" sz="2799" spc="195">
                <a:solidFill>
                  <a:srgbClr val="000000"/>
                </a:solidFill>
                <a:latin typeface="Arial MT Pro Bold"/>
                <a:ea typeface="Arial MT Pro Bold"/>
                <a:cs typeface="Arial MT Pro Bold"/>
                <a:sym typeface="Arial MT Pro Bold"/>
              </a:rPr>
              <a:t>Not charged with any crime at this time</a:t>
            </a:r>
          </a:p>
        </p:txBody>
      </p:sp>
      <p:sp>
        <p:nvSpPr>
          <p:cNvPr name="AutoShape 4" id="4"/>
          <p:cNvSpPr/>
          <p:nvPr/>
        </p:nvSpPr>
        <p:spPr>
          <a:xfrm rot="0">
            <a:off x="4595933" y="2178960"/>
            <a:ext cx="11706851" cy="124077"/>
          </a:xfrm>
          <a:prstGeom prst="rect">
            <a:avLst/>
          </a:prstGeom>
          <a:solidFill>
            <a:srgbClr val="E84E36"/>
          </a:solidFill>
        </p:spPr>
      </p:sp>
      <p:sp>
        <p:nvSpPr>
          <p:cNvPr name="Freeform 5" id="5"/>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6" id="6"/>
          <p:cNvSpPr/>
          <p:nvPr/>
        </p:nvSpPr>
        <p:spPr>
          <a:xfrm flipH="false" flipV="false" rot="0">
            <a:off x="0" y="63992"/>
            <a:ext cx="4179985" cy="10565975"/>
          </a:xfrm>
          <a:custGeom>
            <a:avLst/>
            <a:gdLst/>
            <a:ahLst/>
            <a:cxnLst/>
            <a:rect r="r" b="b" t="t" l="l"/>
            <a:pathLst>
              <a:path h="10565975" w="4179985">
                <a:moveTo>
                  <a:pt x="0" y="0"/>
                </a:moveTo>
                <a:lnTo>
                  <a:pt x="4179985" y="0"/>
                </a:lnTo>
                <a:lnTo>
                  <a:pt x="4179985" y="10565975"/>
                </a:lnTo>
                <a:lnTo>
                  <a:pt x="0" y="10565975"/>
                </a:lnTo>
                <a:lnTo>
                  <a:pt x="0" y="0"/>
                </a:lnTo>
                <a:close/>
              </a:path>
            </a:pathLst>
          </a:custGeom>
          <a:blipFill>
            <a:blip r:embed="rId4"/>
            <a:stretch>
              <a:fillRect l="-55968" t="0" r="-72192" b="-12828"/>
            </a:stretch>
          </a:blipFill>
        </p:spPr>
      </p:sp>
      <p:sp>
        <p:nvSpPr>
          <p:cNvPr name="TextBox 7" id="7"/>
          <p:cNvSpPr txBox="true"/>
          <p:nvPr/>
        </p:nvSpPr>
        <p:spPr>
          <a:xfrm rot="0">
            <a:off x="4726237" y="2722136"/>
            <a:ext cx="11576547"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“Despite the pain, we</a:t>
            </a:r>
            <a:r>
              <a:rPr lang="en-US" b="true" sz="5199">
                <a:solidFill>
                  <a:srgbClr val="000000"/>
                </a:solidFill>
                <a:latin typeface="Canva Sans Bold"/>
                <a:ea typeface="Canva Sans Bold"/>
                <a:cs typeface="Canva Sans Bold"/>
                <a:sym typeface="Canva Sans Bold"/>
              </a:rPr>
              <a:t> are steadfast”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489485" y="644343"/>
            <a:ext cx="14425157" cy="8824249"/>
            <a:chOff x="0" y="0"/>
            <a:chExt cx="19233543" cy="11765665"/>
          </a:xfrm>
        </p:grpSpPr>
        <p:sp>
          <p:nvSpPr>
            <p:cNvPr name="TextBox 3" id="3"/>
            <p:cNvSpPr txBox="true"/>
            <p:nvPr/>
          </p:nvSpPr>
          <p:spPr>
            <a:xfrm rot="0">
              <a:off x="0" y="-142875"/>
              <a:ext cx="19233543" cy="1578858"/>
            </a:xfrm>
            <a:prstGeom prst="rect">
              <a:avLst/>
            </a:prstGeom>
          </p:spPr>
          <p:txBody>
            <a:bodyPr anchor="t" rtlCol="false" tIns="0" lIns="0" bIns="0" rIns="0">
              <a:spAutoFit/>
            </a:bodyPr>
            <a:lstStyle/>
            <a:p>
              <a:pPr algn="l">
                <a:lnSpc>
                  <a:spcPts val="9938"/>
                </a:lnSpc>
              </a:pPr>
              <a:r>
                <a:rPr lang="en-US" sz="7098" spc="922">
                  <a:solidFill>
                    <a:srgbClr val="000000"/>
                  </a:solidFill>
                  <a:latin typeface="League Spartan"/>
                  <a:ea typeface="League Spartan"/>
                  <a:cs typeface="League Spartan"/>
                  <a:sym typeface="League Spartan"/>
                </a:rPr>
                <a:t>DR HUSAM ABU SAFIYA</a:t>
              </a:r>
            </a:p>
          </p:txBody>
        </p:sp>
        <p:sp>
          <p:nvSpPr>
            <p:cNvPr name="TextBox 4" id="4"/>
            <p:cNvSpPr txBox="true"/>
            <p:nvPr/>
          </p:nvSpPr>
          <p:spPr>
            <a:xfrm rot="0">
              <a:off x="0" y="3222376"/>
              <a:ext cx="19043863" cy="8543289"/>
            </a:xfrm>
            <a:prstGeom prst="rect">
              <a:avLst/>
            </a:prstGeom>
          </p:spPr>
          <p:txBody>
            <a:bodyPr anchor="t" rtlCol="false" tIns="0" lIns="0" bIns="0" rIns="0">
              <a:spAutoFit/>
            </a:bodyPr>
            <a:lstStyle/>
            <a:p>
              <a:pPr algn="l" marL="712473" indent="-356237" lvl="1">
                <a:lnSpc>
                  <a:spcPts val="4620"/>
                </a:lnSpc>
                <a:buFont typeface="Arial"/>
                <a:buChar char="•"/>
              </a:pPr>
              <a:r>
                <a:rPr lang="en-US" b="true" sz="3300" spc="231">
                  <a:solidFill>
                    <a:srgbClr val="000000"/>
                  </a:solidFill>
                  <a:latin typeface="Arial MT Pro Bold"/>
                  <a:ea typeface="Arial MT Pro Bold"/>
                  <a:cs typeface="Arial MT Pro Bold"/>
                  <a:sym typeface="Arial MT Pro Bold"/>
                </a:rPr>
                <a:t>Chief Pediatrician at Kamal Adwan Hospital </a:t>
              </a:r>
            </a:p>
            <a:p>
              <a:pPr algn="l">
                <a:lnSpc>
                  <a:spcPts val="4620"/>
                </a:lnSpc>
              </a:pPr>
            </a:p>
            <a:p>
              <a:pPr algn="l" marL="712473" indent="-356237" lvl="1">
                <a:lnSpc>
                  <a:spcPts val="4620"/>
                </a:lnSpc>
                <a:buFont typeface="Arial"/>
                <a:buChar char="•"/>
              </a:pPr>
              <a:r>
                <a:rPr lang="en-US" b="true" sz="3300" spc="231">
                  <a:solidFill>
                    <a:srgbClr val="000000"/>
                  </a:solidFill>
                  <a:latin typeface="Arial MT Pro Bold"/>
                  <a:ea typeface="Arial MT Pro Bold"/>
                  <a:cs typeface="Arial MT Pro Bold"/>
                  <a:sym typeface="Arial MT Pro Bold"/>
                </a:rPr>
                <a:t>His son was targeted and killed by a</a:t>
              </a:r>
              <a:r>
                <a:rPr lang="en-US" b="true" sz="3300" spc="231">
                  <a:solidFill>
                    <a:srgbClr val="000000"/>
                  </a:solidFill>
                  <a:latin typeface="Arial MT Pro Bold"/>
                  <a:ea typeface="Arial MT Pro Bold"/>
                  <a:cs typeface="Arial MT Pro Bold"/>
                  <a:sym typeface="Arial MT Pro Bold"/>
                </a:rPr>
                <a:t>n Israeli drone strike.</a:t>
              </a:r>
            </a:p>
            <a:p>
              <a:pPr algn="l">
                <a:lnSpc>
                  <a:spcPts val="4620"/>
                </a:lnSpc>
              </a:pPr>
            </a:p>
            <a:p>
              <a:pPr algn="l" marL="712473" indent="-356237" lvl="1">
                <a:lnSpc>
                  <a:spcPts val="4620"/>
                </a:lnSpc>
                <a:buFont typeface="Arial"/>
                <a:buChar char="•"/>
              </a:pPr>
              <a:r>
                <a:rPr lang="en-US" b="true" sz="3300" spc="231">
                  <a:solidFill>
                    <a:srgbClr val="000000"/>
                  </a:solidFill>
                  <a:latin typeface="Arial MT Pro Bold"/>
                  <a:ea typeface="Arial MT Pro Bold"/>
                  <a:cs typeface="Arial MT Pro Bold"/>
                  <a:sym typeface="Arial MT Pro Bold"/>
                </a:rPr>
                <a:t>Abducted on Dec 27,2024 from his hospital during a forced evacuation - including staff and patients</a:t>
              </a:r>
            </a:p>
            <a:p>
              <a:pPr algn="l">
                <a:lnSpc>
                  <a:spcPts val="4620"/>
                </a:lnSpc>
              </a:pPr>
            </a:p>
            <a:p>
              <a:pPr algn="l" marL="712473" indent="-356237" lvl="1">
                <a:lnSpc>
                  <a:spcPts val="4620"/>
                </a:lnSpc>
                <a:buFont typeface="Arial"/>
                <a:buChar char="•"/>
              </a:pPr>
              <a:r>
                <a:rPr lang="en-US" b="true" sz="3300" spc="231">
                  <a:solidFill>
                    <a:srgbClr val="000000"/>
                  </a:solidFill>
                  <a:latin typeface="Arial MT Pro Bold"/>
                  <a:ea typeface="Arial MT Pro Bold"/>
                  <a:cs typeface="Arial MT Pro Bold"/>
                  <a:sym typeface="Arial MT Pro Bold"/>
                </a:rPr>
                <a:t>Oct 16, 2025, Dr Abu Saffiya was set to be released during the prisoner swap between Hamas and Israel. His administrative detention has been renewed under no legitimate pretext.</a:t>
              </a:r>
            </a:p>
          </p:txBody>
        </p:sp>
        <p:sp>
          <p:nvSpPr>
            <p:cNvPr name="AutoShape 5" id="5"/>
            <p:cNvSpPr/>
            <p:nvPr/>
          </p:nvSpPr>
          <p:spPr>
            <a:xfrm rot="0">
              <a:off x="0" y="2127105"/>
              <a:ext cx="15609134" cy="165436"/>
            </a:xfrm>
            <a:prstGeom prst="rect">
              <a:avLst/>
            </a:prstGeom>
            <a:solidFill>
              <a:srgbClr val="E84E36"/>
            </a:solidFill>
          </p:spPr>
        </p:sp>
      </p:grpSp>
      <p:sp>
        <p:nvSpPr>
          <p:cNvPr name="Freeform 6" id="6"/>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7" id="7"/>
          <p:cNvSpPr/>
          <p:nvPr/>
        </p:nvSpPr>
        <p:spPr>
          <a:xfrm flipH="false" flipV="false" rot="0">
            <a:off x="0" y="0"/>
            <a:ext cx="3239641" cy="10287000"/>
          </a:xfrm>
          <a:custGeom>
            <a:avLst/>
            <a:gdLst/>
            <a:ahLst/>
            <a:cxnLst/>
            <a:rect r="r" b="b" t="t" l="l"/>
            <a:pathLst>
              <a:path h="10287000" w="3239641">
                <a:moveTo>
                  <a:pt x="0" y="0"/>
                </a:moveTo>
                <a:lnTo>
                  <a:pt x="3239641" y="0"/>
                </a:lnTo>
                <a:lnTo>
                  <a:pt x="3239641" y="10287000"/>
                </a:lnTo>
                <a:lnTo>
                  <a:pt x="0" y="10287000"/>
                </a:lnTo>
                <a:lnTo>
                  <a:pt x="0" y="0"/>
                </a:lnTo>
                <a:close/>
              </a:path>
            </a:pathLst>
          </a:custGeom>
          <a:blipFill>
            <a:blip r:embed="rId4"/>
            <a:stretch>
              <a:fillRect l="-79443" t="0" r="-293718"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5552449" y="2752473"/>
            <a:ext cx="11706851" cy="124077"/>
          </a:xfrm>
          <a:prstGeom prst="rect">
            <a:avLst/>
          </a:prstGeom>
          <a:solidFill>
            <a:srgbClr val="E84E36"/>
          </a:solidFill>
        </p:spPr>
      </p:sp>
      <p:sp>
        <p:nvSpPr>
          <p:cNvPr name="TextBox 3" id="3"/>
          <p:cNvSpPr txBox="true"/>
          <p:nvPr/>
        </p:nvSpPr>
        <p:spPr>
          <a:xfrm rot="0">
            <a:off x="5146869" y="4513555"/>
            <a:ext cx="14425157" cy="629945"/>
          </a:xfrm>
          <a:prstGeom prst="rect">
            <a:avLst/>
          </a:prstGeom>
        </p:spPr>
        <p:txBody>
          <a:bodyPr anchor="t" rtlCol="false" tIns="0" lIns="0" bIns="0" rIns="0">
            <a:spAutoFit/>
          </a:bodyPr>
          <a:lstStyle/>
          <a:p>
            <a:pPr algn="l">
              <a:lnSpc>
                <a:spcPts val="5178"/>
              </a:lnSpc>
            </a:pPr>
            <a:r>
              <a:rPr lang="en-US" sz="3699" spc="480">
                <a:solidFill>
                  <a:srgbClr val="000000"/>
                </a:solidFill>
                <a:latin typeface="League Spartan"/>
                <a:ea typeface="League Spartan"/>
                <a:cs typeface="League Spartan"/>
                <a:sym typeface="League Spartan"/>
              </a:rPr>
              <a:t>“DONT LET THEM DIE, DONT LET THEM LIVE”</a:t>
            </a:r>
          </a:p>
        </p:txBody>
      </p:sp>
      <p:sp>
        <p:nvSpPr>
          <p:cNvPr name="Freeform 4" id="4"/>
          <p:cNvSpPr/>
          <p:nvPr/>
        </p:nvSpPr>
        <p:spPr>
          <a:xfrm flipH="false" flipV="false" rot="0">
            <a:off x="0" y="0"/>
            <a:ext cx="4796417" cy="10287000"/>
          </a:xfrm>
          <a:custGeom>
            <a:avLst/>
            <a:gdLst/>
            <a:ahLst/>
            <a:cxnLst/>
            <a:rect r="r" b="b" t="t" l="l"/>
            <a:pathLst>
              <a:path h="10287000" w="4796417">
                <a:moveTo>
                  <a:pt x="0" y="0"/>
                </a:moveTo>
                <a:lnTo>
                  <a:pt x="4796417" y="0"/>
                </a:lnTo>
                <a:lnTo>
                  <a:pt x="4796417" y="10287000"/>
                </a:lnTo>
                <a:lnTo>
                  <a:pt x="0" y="10287000"/>
                </a:lnTo>
                <a:lnTo>
                  <a:pt x="0" y="0"/>
                </a:lnTo>
                <a:close/>
              </a:path>
            </a:pathLst>
          </a:custGeom>
          <a:blipFill>
            <a:blip r:embed="rId3"/>
            <a:stretch>
              <a:fillRect l="-131967" t="0" r="-90327" b="0"/>
            </a:stretch>
          </a:blipFill>
        </p:spPr>
      </p:sp>
      <p:sp>
        <p:nvSpPr>
          <p:cNvPr name="TextBox 5" id="5"/>
          <p:cNvSpPr txBox="true"/>
          <p:nvPr/>
        </p:nvSpPr>
        <p:spPr>
          <a:xfrm rot="0">
            <a:off x="5146869" y="885825"/>
            <a:ext cx="12090202" cy="1219823"/>
          </a:xfrm>
          <a:prstGeom prst="rect">
            <a:avLst/>
          </a:prstGeom>
        </p:spPr>
        <p:txBody>
          <a:bodyPr anchor="t" rtlCol="false" tIns="0" lIns="0" bIns="0" rIns="0">
            <a:spAutoFit/>
          </a:bodyPr>
          <a:lstStyle/>
          <a:p>
            <a:pPr algn="ctr">
              <a:lnSpc>
                <a:spcPts val="9940"/>
              </a:lnSpc>
              <a:spcBef>
                <a:spcPct val="0"/>
              </a:spcBef>
            </a:pPr>
            <a:r>
              <a:rPr lang="en-US" b="true" sz="7100">
                <a:solidFill>
                  <a:srgbClr val="000000"/>
                </a:solidFill>
                <a:latin typeface="Canva Sans Bold"/>
                <a:ea typeface="Canva Sans Bold"/>
                <a:cs typeface="Canva Sans Bold"/>
                <a:sym typeface="Canva Sans Bold"/>
              </a:rPr>
              <a:t>The Occupation’s Menatlity</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672526" y="2604989"/>
            <a:ext cx="11706851" cy="124077"/>
          </a:xfrm>
          <a:prstGeom prst="rect">
            <a:avLst/>
          </a:prstGeom>
          <a:solidFill>
            <a:srgbClr val="E84E36"/>
          </a:solidFill>
        </p:spPr>
      </p:sp>
      <p:sp>
        <p:nvSpPr>
          <p:cNvPr name="Freeform 3" id="3"/>
          <p:cNvSpPr/>
          <p:nvPr/>
        </p:nvSpPr>
        <p:spPr>
          <a:xfrm flipH="false" flipV="false" rot="0">
            <a:off x="4726152" y="3614950"/>
            <a:ext cx="9653224" cy="5790710"/>
          </a:xfrm>
          <a:custGeom>
            <a:avLst/>
            <a:gdLst/>
            <a:ahLst/>
            <a:cxnLst/>
            <a:rect r="r" b="b" t="t" l="l"/>
            <a:pathLst>
              <a:path h="5790710" w="9653224">
                <a:moveTo>
                  <a:pt x="0" y="0"/>
                </a:moveTo>
                <a:lnTo>
                  <a:pt x="9653224" y="0"/>
                </a:lnTo>
                <a:lnTo>
                  <a:pt x="9653224" y="5790710"/>
                </a:lnTo>
                <a:lnTo>
                  <a:pt x="0" y="5790710"/>
                </a:lnTo>
                <a:lnTo>
                  <a:pt x="0" y="0"/>
                </a:lnTo>
                <a:close/>
              </a:path>
            </a:pathLst>
          </a:custGeom>
          <a:blipFill>
            <a:blip r:embed="rId3"/>
            <a:stretch>
              <a:fillRect l="0" t="-5466" r="0" b="-5466"/>
            </a:stretch>
          </a:blipFill>
        </p:spPr>
      </p:sp>
      <p:sp>
        <p:nvSpPr>
          <p:cNvPr name="TextBox 4" id="4"/>
          <p:cNvSpPr txBox="true"/>
          <p:nvPr/>
        </p:nvSpPr>
        <p:spPr>
          <a:xfrm rot="0">
            <a:off x="5646027" y="347351"/>
            <a:ext cx="5759847" cy="1219823"/>
          </a:xfrm>
          <a:prstGeom prst="rect">
            <a:avLst/>
          </a:prstGeom>
        </p:spPr>
        <p:txBody>
          <a:bodyPr anchor="t" rtlCol="false" tIns="0" lIns="0" bIns="0" rIns="0">
            <a:spAutoFit/>
          </a:bodyPr>
          <a:lstStyle/>
          <a:p>
            <a:pPr algn="ctr">
              <a:lnSpc>
                <a:spcPts val="9940"/>
              </a:lnSpc>
              <a:spcBef>
                <a:spcPct val="0"/>
              </a:spcBef>
            </a:pPr>
            <a:r>
              <a:rPr lang="en-US" b="true" sz="7100">
                <a:solidFill>
                  <a:srgbClr val="000000"/>
                </a:solidFill>
                <a:latin typeface="Canva Sans Bold"/>
                <a:ea typeface="Canva Sans Bold"/>
                <a:cs typeface="Canva Sans Bold"/>
                <a:sym typeface="Canva Sans Bold"/>
              </a:rPr>
              <a:t>Zahra’s Story</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672526" y="2604989"/>
            <a:ext cx="11706851" cy="124077"/>
          </a:xfrm>
          <a:prstGeom prst="rect">
            <a:avLst/>
          </a:prstGeom>
          <a:solidFill>
            <a:srgbClr val="E84E36"/>
          </a:solidFill>
        </p:spPr>
      </p:sp>
      <p:sp>
        <p:nvSpPr>
          <p:cNvPr name="Freeform 3" id="3"/>
          <p:cNvSpPr/>
          <p:nvPr/>
        </p:nvSpPr>
        <p:spPr>
          <a:xfrm flipH="false" flipV="false" rot="0">
            <a:off x="4905456" y="3767290"/>
            <a:ext cx="7960894" cy="5970671"/>
          </a:xfrm>
          <a:custGeom>
            <a:avLst/>
            <a:gdLst/>
            <a:ahLst/>
            <a:cxnLst/>
            <a:rect r="r" b="b" t="t" l="l"/>
            <a:pathLst>
              <a:path h="5970671" w="7960894">
                <a:moveTo>
                  <a:pt x="0" y="0"/>
                </a:moveTo>
                <a:lnTo>
                  <a:pt x="7960894" y="0"/>
                </a:lnTo>
                <a:lnTo>
                  <a:pt x="7960894" y="5970671"/>
                </a:lnTo>
                <a:lnTo>
                  <a:pt x="0" y="5970671"/>
                </a:lnTo>
                <a:lnTo>
                  <a:pt x="0" y="0"/>
                </a:lnTo>
                <a:close/>
              </a:path>
            </a:pathLst>
          </a:custGeom>
          <a:blipFill>
            <a:blip r:embed="rId3"/>
            <a:stretch>
              <a:fillRect l="0" t="0" r="0" b="0"/>
            </a:stretch>
          </a:blipFill>
        </p:spPr>
      </p:sp>
      <p:sp>
        <p:nvSpPr>
          <p:cNvPr name="TextBox 4" id="4"/>
          <p:cNvSpPr txBox="true"/>
          <p:nvPr/>
        </p:nvSpPr>
        <p:spPr>
          <a:xfrm rot="0">
            <a:off x="1881733" y="-133350"/>
            <a:ext cx="15091658" cy="2343831"/>
          </a:xfrm>
          <a:prstGeom prst="rect">
            <a:avLst/>
          </a:prstGeom>
        </p:spPr>
        <p:txBody>
          <a:bodyPr anchor="t" rtlCol="false" tIns="0" lIns="0" bIns="0" rIns="0">
            <a:spAutoFit/>
          </a:bodyPr>
          <a:lstStyle/>
          <a:p>
            <a:pPr algn="ctr">
              <a:lnSpc>
                <a:spcPts val="9412"/>
              </a:lnSpc>
              <a:spcBef>
                <a:spcPct val="0"/>
              </a:spcBef>
            </a:pPr>
            <a:r>
              <a:rPr lang="en-US" b="true" sz="6723">
                <a:solidFill>
                  <a:srgbClr val="000000"/>
                </a:solidFill>
                <a:latin typeface="Canva Sans Bold"/>
                <a:ea typeface="Canva Sans Bold"/>
                <a:cs typeface="Canva Sans Bold"/>
                <a:sym typeface="Canva Sans Bold"/>
              </a:rPr>
              <a:t>19 year old GHF site shoulder injury now paralyzed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091499" y="190991"/>
            <a:ext cx="14425157" cy="9905018"/>
            <a:chOff x="0" y="0"/>
            <a:chExt cx="19233543" cy="13206691"/>
          </a:xfrm>
        </p:grpSpPr>
        <p:sp>
          <p:nvSpPr>
            <p:cNvPr name="TextBox 3" id="3"/>
            <p:cNvSpPr txBox="true"/>
            <p:nvPr/>
          </p:nvSpPr>
          <p:spPr>
            <a:xfrm rot="0">
              <a:off x="0" y="-133350"/>
              <a:ext cx="19233543" cy="1503292"/>
            </a:xfrm>
            <a:prstGeom prst="rect">
              <a:avLst/>
            </a:prstGeom>
          </p:spPr>
          <p:txBody>
            <a:bodyPr anchor="t" rtlCol="false" tIns="0" lIns="0" bIns="0" rIns="0">
              <a:spAutoFit/>
            </a:bodyPr>
            <a:lstStyle/>
            <a:p>
              <a:pPr algn="l">
                <a:lnSpc>
                  <a:spcPts val="9518"/>
                </a:lnSpc>
              </a:pPr>
              <a:r>
                <a:rPr lang="en-US" sz="6798" spc="883">
                  <a:solidFill>
                    <a:srgbClr val="000000"/>
                  </a:solidFill>
                  <a:latin typeface="League Spartan"/>
                  <a:ea typeface="League Spartan"/>
                  <a:cs typeface="League Spartan"/>
                  <a:sym typeface="League Spartan"/>
                </a:rPr>
                <a:t>MENTAL HEALTH IN GAZA</a:t>
              </a:r>
            </a:p>
          </p:txBody>
        </p:sp>
        <p:sp>
          <p:nvSpPr>
            <p:cNvPr name="TextBox 4" id="4"/>
            <p:cNvSpPr txBox="true"/>
            <p:nvPr/>
          </p:nvSpPr>
          <p:spPr>
            <a:xfrm rot="0">
              <a:off x="0" y="3175385"/>
              <a:ext cx="19043863" cy="10031306"/>
            </a:xfrm>
            <a:prstGeom prst="rect">
              <a:avLst/>
            </a:prstGeom>
          </p:spPr>
          <p:txBody>
            <a:bodyPr anchor="t" rtlCol="false" tIns="0" lIns="0" bIns="0" rIns="0">
              <a:spAutoFit/>
            </a:bodyPr>
            <a:lstStyle/>
            <a:p>
              <a:pPr algn="l" marL="604526" indent="-302263" lvl="1">
                <a:lnSpc>
                  <a:spcPts val="3920"/>
                </a:lnSpc>
                <a:buFont typeface="Arial"/>
                <a:buChar char="•"/>
              </a:pPr>
              <a:r>
                <a:rPr lang="en-US" b="true" sz="2800" spc="196">
                  <a:solidFill>
                    <a:srgbClr val="000000"/>
                  </a:solidFill>
                  <a:latin typeface="Arial MT Pro Bold"/>
                  <a:ea typeface="Arial MT Pro Bold"/>
                  <a:cs typeface="Arial MT Pro Bold"/>
                  <a:sym typeface="Arial MT Pro Bold"/>
                </a:rPr>
                <a:t>The genocide in Gaza has severely impacted mental health sustainability due to the destruction of healthcare services, exacerbating </a:t>
              </a:r>
            </a:p>
            <a:p>
              <a:pPr algn="l" marL="604526" indent="-302263" lvl="1">
                <a:lnSpc>
                  <a:spcPts val="3920"/>
                </a:lnSpc>
                <a:buFont typeface="Arial"/>
                <a:buChar char="•"/>
              </a:pPr>
              <a:r>
                <a:rPr lang="en-US" b="true" sz="2800" spc="196">
                  <a:solidFill>
                    <a:srgbClr val="000000"/>
                  </a:solidFill>
                  <a:latin typeface="Arial MT Pro Bold"/>
                  <a:ea typeface="Arial MT Pro Bold"/>
                  <a:cs typeface="Arial MT Pro Bold"/>
                  <a:sym typeface="Arial MT Pro Bold"/>
                </a:rPr>
                <a:t>PTSD (Trauma is ongoing, there is </a:t>
              </a:r>
              <a:r>
                <a:rPr lang="en-US" b="true" sz="2800" spc="196">
                  <a:solidFill>
                    <a:srgbClr val="000000"/>
                  </a:solidFill>
                  <a:latin typeface="Arial MT Pro Bold"/>
                  <a:ea typeface="Arial MT Pro Bold"/>
                  <a:cs typeface="Arial MT Pro Bold"/>
                  <a:sym typeface="Arial MT Pro Bold"/>
                </a:rPr>
                <a:t>no “post”)</a:t>
              </a:r>
            </a:p>
            <a:p>
              <a:pPr algn="l" marL="604526" indent="-302263" lvl="1">
                <a:lnSpc>
                  <a:spcPts val="3920"/>
                </a:lnSpc>
                <a:buFont typeface="Arial"/>
                <a:buChar char="•"/>
              </a:pPr>
              <a:r>
                <a:rPr lang="en-US" b="true" sz="2800" spc="196">
                  <a:solidFill>
                    <a:srgbClr val="000000"/>
                  </a:solidFill>
                  <a:latin typeface="Arial MT Pro Bold"/>
                  <a:ea typeface="Arial MT Pro Bold"/>
                  <a:cs typeface="Arial MT Pro Bold"/>
                  <a:sym typeface="Arial MT Pro Bold"/>
                </a:rPr>
                <a:t>anxiety</a:t>
              </a:r>
            </a:p>
            <a:p>
              <a:pPr algn="l" marL="604526" indent="-302263" lvl="1">
                <a:lnSpc>
                  <a:spcPts val="3920"/>
                </a:lnSpc>
                <a:buFont typeface="Arial"/>
                <a:buChar char="•"/>
              </a:pPr>
              <a:r>
                <a:rPr lang="en-US" b="true" sz="2800" spc="196">
                  <a:solidFill>
                    <a:srgbClr val="000000"/>
                  </a:solidFill>
                  <a:latin typeface="Arial MT Pro Bold"/>
                  <a:ea typeface="Arial MT Pro Bold"/>
                  <a:cs typeface="Arial MT Pro Bold"/>
                  <a:sym typeface="Arial MT Pro Bold"/>
                </a:rPr>
                <a:t>depression. </a:t>
              </a:r>
            </a:p>
            <a:p>
              <a:pPr algn="l" marL="604526" indent="-302263" lvl="1">
                <a:lnSpc>
                  <a:spcPts val="3920"/>
                </a:lnSpc>
                <a:buFont typeface="Arial"/>
                <a:buChar char="•"/>
              </a:pPr>
              <a:r>
                <a:rPr lang="en-US" b="true" sz="2800" spc="196">
                  <a:solidFill>
                    <a:srgbClr val="000000"/>
                  </a:solidFill>
                  <a:latin typeface="Arial MT Pro Bold"/>
                  <a:ea typeface="Arial MT Pro Bold"/>
                  <a:cs typeface="Arial MT Pro Bold"/>
                  <a:sym typeface="Arial MT Pro Bold"/>
                </a:rPr>
                <a:t>Access to psychological care is compromised, complicating recovery amid pervasive fear and community disruption.</a:t>
              </a:r>
            </a:p>
            <a:p>
              <a:pPr algn="l" marL="604526" indent="-302263" lvl="1">
                <a:lnSpc>
                  <a:spcPts val="3920"/>
                </a:lnSpc>
                <a:buFont typeface="Arial"/>
                <a:buChar char="•"/>
              </a:pPr>
              <a:r>
                <a:rPr lang="en-US" b="true" sz="2800" spc="196">
                  <a:solidFill>
                    <a:srgbClr val="000000"/>
                  </a:solidFill>
                  <a:latin typeface="Arial MT Pro Bold"/>
                  <a:ea typeface="Arial MT Pro Bold"/>
                  <a:cs typeface="Arial MT Pro Bold"/>
                  <a:sym typeface="Arial MT Pro Bold"/>
                </a:rPr>
                <a:t>Consequences of this genocide extend beyond immediate trauma, undermining social cohesion, economic stability, and overall quality of life</a:t>
              </a:r>
            </a:p>
            <a:p>
              <a:pPr algn="l" marL="604526" indent="-302263" lvl="1">
                <a:lnSpc>
                  <a:spcPts val="3920"/>
                </a:lnSpc>
                <a:buFont typeface="Arial"/>
                <a:buChar char="•"/>
              </a:pPr>
              <a:r>
                <a:rPr lang="en-US" b="true" sz="2800" spc="196">
                  <a:solidFill>
                    <a:srgbClr val="000000"/>
                  </a:solidFill>
                  <a:latin typeface="Arial MT Pro Bold"/>
                  <a:ea typeface="Arial MT Pro Bold"/>
                  <a:cs typeface="Arial MT Pro Bold"/>
                  <a:sym typeface="Arial MT Pro Bold"/>
                </a:rPr>
                <a:t>Normalization of fear and trauma not only undermines personal well-being but also disrupts family dynamics, perpetuating a cycle of despair and instability.</a:t>
              </a:r>
            </a:p>
            <a:p>
              <a:pPr algn="l">
                <a:lnSpc>
                  <a:spcPts val="4620"/>
                </a:lnSpc>
              </a:pPr>
            </a:p>
          </p:txBody>
        </p:sp>
        <p:sp>
          <p:nvSpPr>
            <p:cNvPr name="AutoShape 5" id="5"/>
            <p:cNvSpPr/>
            <p:nvPr/>
          </p:nvSpPr>
          <p:spPr>
            <a:xfrm rot="0">
              <a:off x="0" y="2061065"/>
              <a:ext cx="15609134" cy="165436"/>
            </a:xfrm>
            <a:prstGeom prst="rect">
              <a:avLst/>
            </a:prstGeom>
            <a:solidFill>
              <a:srgbClr val="E84E36"/>
            </a:solidFill>
          </p:spPr>
        </p:sp>
      </p:grpSp>
      <p:sp>
        <p:nvSpPr>
          <p:cNvPr name="Freeform 6" id="6"/>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7" id="7"/>
          <p:cNvSpPr/>
          <p:nvPr/>
        </p:nvSpPr>
        <p:spPr>
          <a:xfrm flipH="false" flipV="false" rot="0">
            <a:off x="0" y="-142512"/>
            <a:ext cx="3877348" cy="11250681"/>
          </a:xfrm>
          <a:custGeom>
            <a:avLst/>
            <a:gdLst/>
            <a:ahLst/>
            <a:cxnLst/>
            <a:rect r="r" b="b" t="t" l="l"/>
            <a:pathLst>
              <a:path h="11250681" w="3877348">
                <a:moveTo>
                  <a:pt x="0" y="0"/>
                </a:moveTo>
                <a:lnTo>
                  <a:pt x="3877348" y="0"/>
                </a:lnTo>
                <a:lnTo>
                  <a:pt x="3877348" y="11250681"/>
                </a:lnTo>
                <a:lnTo>
                  <a:pt x="0" y="11250681"/>
                </a:lnTo>
                <a:lnTo>
                  <a:pt x="0" y="0"/>
                </a:lnTo>
                <a:close/>
              </a:path>
            </a:pathLst>
          </a:custGeom>
          <a:blipFill>
            <a:blip r:embed="rId4"/>
            <a:stretch>
              <a:fillRect l="-266783" t="0" r="-239304"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43171" y="194363"/>
            <a:ext cx="13806782" cy="8601578"/>
          </a:xfrm>
          <a:custGeom>
            <a:avLst/>
            <a:gdLst/>
            <a:ahLst/>
            <a:cxnLst/>
            <a:rect r="r" b="b" t="t" l="l"/>
            <a:pathLst>
              <a:path h="8601578" w="13806782">
                <a:moveTo>
                  <a:pt x="0" y="0"/>
                </a:moveTo>
                <a:lnTo>
                  <a:pt x="13806782" y="0"/>
                </a:lnTo>
                <a:lnTo>
                  <a:pt x="13806782" y="8601578"/>
                </a:lnTo>
                <a:lnTo>
                  <a:pt x="0" y="8601578"/>
                </a:lnTo>
                <a:lnTo>
                  <a:pt x="0" y="0"/>
                </a:lnTo>
                <a:close/>
              </a:path>
            </a:pathLst>
          </a:custGeom>
          <a:blipFill>
            <a:blip r:embed="rId3"/>
            <a:stretch>
              <a:fillRect l="0" t="-11807" r="0" b="-752"/>
            </a:stretch>
          </a:blipFill>
        </p:spPr>
      </p:sp>
      <p:sp>
        <p:nvSpPr>
          <p:cNvPr name="TextBox 3" id="3"/>
          <p:cNvSpPr txBox="true"/>
          <p:nvPr/>
        </p:nvSpPr>
        <p:spPr>
          <a:xfrm rot="0">
            <a:off x="2543171" y="8872220"/>
            <a:ext cx="13806782" cy="695959"/>
          </a:xfrm>
          <a:prstGeom prst="rect">
            <a:avLst/>
          </a:prstGeom>
        </p:spPr>
        <p:txBody>
          <a:bodyPr anchor="t" rtlCol="false" tIns="0" lIns="0" bIns="0" rIns="0">
            <a:spAutoFit/>
          </a:bodyPr>
          <a:lstStyle/>
          <a:p>
            <a:pPr algn="ctr">
              <a:lnSpc>
                <a:spcPts val="5740"/>
              </a:lnSpc>
            </a:pPr>
            <a:r>
              <a:rPr lang="en-US" sz="4100" b="true">
                <a:solidFill>
                  <a:srgbClr val="000000"/>
                </a:solidFill>
                <a:latin typeface="Canva Sans Bold"/>
                <a:ea typeface="Canva Sans Bold"/>
                <a:cs typeface="Canva Sans Bold"/>
                <a:sym typeface="Canva Sans Bold"/>
              </a:rPr>
              <a:t> Hala, 10 year old girl, Al-Zaytoun, Gaza City</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118150" y="574488"/>
            <a:ext cx="16081988" cy="903604"/>
          </a:xfrm>
          <a:prstGeom prst="rect">
            <a:avLst/>
          </a:prstGeom>
        </p:spPr>
        <p:txBody>
          <a:bodyPr anchor="t" rtlCol="false" tIns="0" lIns="0" bIns="0" rIns="0">
            <a:spAutoFit/>
          </a:bodyPr>
          <a:lstStyle/>
          <a:p>
            <a:pPr algn="l">
              <a:lnSpc>
                <a:spcPts val="7420"/>
              </a:lnSpc>
            </a:pPr>
            <a:r>
              <a:rPr lang="en-US" sz="5300" spc="689">
                <a:solidFill>
                  <a:srgbClr val="000000"/>
                </a:solidFill>
                <a:latin typeface="League Spartan"/>
                <a:ea typeface="League Spartan"/>
                <a:cs typeface="League Spartan"/>
                <a:sym typeface="League Spartan"/>
              </a:rPr>
              <a:t>WHERE ARE WE POST “CEASEFIRE”?</a:t>
            </a:r>
          </a:p>
        </p:txBody>
      </p:sp>
      <p:sp>
        <p:nvSpPr>
          <p:cNvPr name="TextBox 3" id="3"/>
          <p:cNvSpPr txBox="true"/>
          <p:nvPr/>
        </p:nvSpPr>
        <p:spPr>
          <a:xfrm rot="0">
            <a:off x="3118150" y="4615112"/>
            <a:ext cx="15999321" cy="5307965"/>
          </a:xfrm>
          <a:prstGeom prst="rect">
            <a:avLst/>
          </a:prstGeom>
        </p:spPr>
        <p:txBody>
          <a:bodyPr anchor="t" rtlCol="false" tIns="0" lIns="0" bIns="0" rIns="0">
            <a:spAutoFit/>
          </a:bodyPr>
          <a:lstStyle/>
          <a:p>
            <a:pPr algn="l" marL="690884" indent="-345442" lvl="1">
              <a:lnSpc>
                <a:spcPts val="4480"/>
              </a:lnSpc>
              <a:buFont typeface="Arial"/>
              <a:buChar char="•"/>
            </a:pPr>
            <a:r>
              <a:rPr lang="en-US" sz="3200" spc="224">
                <a:solidFill>
                  <a:srgbClr val="000000"/>
                </a:solidFill>
                <a:latin typeface="Arial MT Pro"/>
                <a:ea typeface="Arial MT Pro"/>
                <a:cs typeface="Arial MT Pro"/>
                <a:sym typeface="Arial MT Pro"/>
              </a:rPr>
              <a:t>Fragile truce brokered by US came into effect on Oct 10, 2025</a:t>
            </a:r>
          </a:p>
          <a:p>
            <a:pPr algn="l" marL="690884" indent="-345442" lvl="1">
              <a:lnSpc>
                <a:spcPts val="4480"/>
              </a:lnSpc>
              <a:buFont typeface="Arial"/>
              <a:buChar char="•"/>
            </a:pPr>
            <a:r>
              <a:rPr lang="en-US" sz="3200" spc="224">
                <a:solidFill>
                  <a:srgbClr val="000000"/>
                </a:solidFill>
                <a:latin typeface="Arial MT Pro"/>
                <a:ea typeface="Arial MT Pro"/>
                <a:cs typeface="Arial MT Pro"/>
                <a:sym typeface="Arial MT Pro"/>
              </a:rPr>
              <a:t>Ai</a:t>
            </a:r>
            <a:r>
              <a:rPr lang="en-US" sz="3200" spc="224">
                <a:solidFill>
                  <a:srgbClr val="000000"/>
                </a:solidFill>
                <a:latin typeface="Arial MT Pro"/>
                <a:ea typeface="Arial MT Pro"/>
                <a:cs typeface="Arial MT Pro"/>
                <a:sym typeface="Arial MT Pro"/>
              </a:rPr>
              <a:t>rstrikes continue to be carried out all over the Gaza Strip</a:t>
            </a:r>
          </a:p>
          <a:p>
            <a:pPr algn="l" marL="690884" indent="-345442" lvl="1">
              <a:lnSpc>
                <a:spcPts val="4480"/>
              </a:lnSpc>
              <a:buFont typeface="Arial"/>
              <a:buChar char="•"/>
            </a:pPr>
            <a:r>
              <a:rPr lang="en-US" sz="3200" spc="224">
                <a:solidFill>
                  <a:srgbClr val="000000"/>
                </a:solidFill>
                <a:latin typeface="Arial MT Pro"/>
                <a:ea typeface="Arial MT Pro"/>
                <a:cs typeface="Arial MT Pro"/>
                <a:sym typeface="Arial MT Pro"/>
              </a:rPr>
              <a:t>Blockade has not been lifted</a:t>
            </a:r>
          </a:p>
          <a:p>
            <a:pPr algn="l" marL="690884" indent="-345442" lvl="1">
              <a:lnSpc>
                <a:spcPts val="4480"/>
              </a:lnSpc>
              <a:buFont typeface="Arial"/>
              <a:buChar char="•"/>
            </a:pPr>
            <a:r>
              <a:rPr lang="en-US" sz="3200" spc="224">
                <a:solidFill>
                  <a:srgbClr val="000000"/>
                </a:solidFill>
                <a:latin typeface="Arial MT Pro"/>
                <a:ea typeface="Arial MT Pro"/>
                <a:cs typeface="Arial MT Pro"/>
                <a:sym typeface="Arial MT Pro"/>
              </a:rPr>
              <a:t>Heavy machinery not p</a:t>
            </a:r>
            <a:r>
              <a:rPr lang="en-US" sz="3200" spc="224">
                <a:solidFill>
                  <a:srgbClr val="000000"/>
                </a:solidFill>
                <a:latin typeface="Arial MT Pro"/>
                <a:ea typeface="Arial MT Pro"/>
                <a:cs typeface="Arial MT Pro"/>
                <a:sym typeface="Arial MT Pro"/>
              </a:rPr>
              <a:t>ermitted to clear rubble</a:t>
            </a:r>
          </a:p>
          <a:p>
            <a:pPr algn="l" marL="690884" indent="-345442" lvl="1">
              <a:lnSpc>
                <a:spcPts val="4480"/>
              </a:lnSpc>
              <a:buFont typeface="Arial"/>
              <a:buChar char="•"/>
            </a:pPr>
            <a:r>
              <a:rPr lang="en-US" sz="3200" spc="224">
                <a:solidFill>
                  <a:srgbClr val="000000"/>
                </a:solidFill>
                <a:latin typeface="Arial MT Pro"/>
                <a:ea typeface="Arial MT Pro"/>
                <a:cs typeface="Arial MT Pro"/>
                <a:sym typeface="Arial MT Pro"/>
              </a:rPr>
              <a:t>WHO reports only 10% of requested medical supplies have entered.</a:t>
            </a:r>
          </a:p>
          <a:p>
            <a:pPr algn="l" marL="690884" indent="-345442" lvl="1">
              <a:lnSpc>
                <a:spcPts val="4480"/>
              </a:lnSpc>
              <a:buFont typeface="Arial"/>
              <a:buChar char="•"/>
            </a:pPr>
            <a:r>
              <a:rPr lang="en-US" sz="3200" spc="224">
                <a:solidFill>
                  <a:srgbClr val="000000"/>
                </a:solidFill>
                <a:latin typeface="Arial MT Pro"/>
                <a:ea typeface="Arial MT Pro"/>
                <a:cs typeface="Arial MT Pro"/>
                <a:sym typeface="Arial MT Pro"/>
              </a:rPr>
              <a:t>Mobile homes and heavy-duty tents also have not been permitted.</a:t>
            </a:r>
          </a:p>
          <a:p>
            <a:pPr algn="l" marL="690884" indent="-345442" lvl="1">
              <a:lnSpc>
                <a:spcPts val="4480"/>
              </a:lnSpc>
              <a:buFont typeface="Arial"/>
              <a:buChar char="•"/>
            </a:pPr>
            <a:r>
              <a:rPr lang="en-US" sz="3200" spc="224">
                <a:solidFill>
                  <a:srgbClr val="000000"/>
                </a:solidFill>
                <a:latin typeface="Arial MT Pro"/>
                <a:ea typeface="Arial MT Pro"/>
                <a:cs typeface="Arial MT Pro"/>
                <a:sym typeface="Arial MT Pro"/>
              </a:rPr>
              <a:t>Delivery of 600 aid trucks per day has not been upheld</a:t>
            </a:r>
          </a:p>
          <a:p>
            <a:pPr algn="l">
              <a:lnSpc>
                <a:spcPts val="4900"/>
              </a:lnSpc>
            </a:pPr>
          </a:p>
          <a:p>
            <a:pPr algn="l">
              <a:lnSpc>
                <a:spcPts val="5739"/>
              </a:lnSpc>
            </a:pPr>
          </a:p>
        </p:txBody>
      </p:sp>
      <p:sp>
        <p:nvSpPr>
          <p:cNvPr name="AutoShape 4" id="4"/>
          <p:cNvSpPr/>
          <p:nvPr/>
        </p:nvSpPr>
        <p:spPr>
          <a:xfrm rot="0">
            <a:off x="3118150" y="1892256"/>
            <a:ext cx="13132125" cy="128344"/>
          </a:xfrm>
          <a:prstGeom prst="rect">
            <a:avLst/>
          </a:prstGeom>
          <a:solidFill>
            <a:srgbClr val="E84E36"/>
          </a:solidFill>
        </p:spPr>
      </p:sp>
      <p:sp>
        <p:nvSpPr>
          <p:cNvPr name="Freeform 5" id="5"/>
          <p:cNvSpPr/>
          <p:nvPr/>
        </p:nvSpPr>
        <p:spPr>
          <a:xfrm flipH="false" flipV="false" rot="0">
            <a:off x="-249042" y="0"/>
            <a:ext cx="3117349" cy="10287000"/>
          </a:xfrm>
          <a:custGeom>
            <a:avLst/>
            <a:gdLst/>
            <a:ahLst/>
            <a:cxnLst/>
            <a:rect r="r" b="b" t="t" l="l"/>
            <a:pathLst>
              <a:path h="10287000" w="3117349">
                <a:moveTo>
                  <a:pt x="0" y="0"/>
                </a:moveTo>
                <a:lnTo>
                  <a:pt x="3117349" y="0"/>
                </a:lnTo>
                <a:lnTo>
                  <a:pt x="3117349" y="10287000"/>
                </a:lnTo>
                <a:lnTo>
                  <a:pt x="0" y="10287000"/>
                </a:lnTo>
                <a:lnTo>
                  <a:pt x="0" y="0"/>
                </a:lnTo>
                <a:close/>
              </a:path>
            </a:pathLst>
          </a:custGeom>
          <a:blipFill>
            <a:blip r:embed="rId3"/>
            <a:stretch>
              <a:fillRect l="-200807" t="0" r="-195082" b="0"/>
            </a:stretch>
          </a:blipFill>
        </p:spPr>
      </p:sp>
      <p:sp>
        <p:nvSpPr>
          <p:cNvPr name="TextBox 6" id="6"/>
          <p:cNvSpPr txBox="true"/>
          <p:nvPr/>
        </p:nvSpPr>
        <p:spPr>
          <a:xfrm rot="0">
            <a:off x="3118150" y="2344450"/>
            <a:ext cx="14516265" cy="1570481"/>
          </a:xfrm>
          <a:prstGeom prst="rect">
            <a:avLst/>
          </a:prstGeom>
        </p:spPr>
        <p:txBody>
          <a:bodyPr anchor="t" rtlCol="false" tIns="0" lIns="0" bIns="0" rIns="0">
            <a:spAutoFit/>
          </a:bodyPr>
          <a:lstStyle/>
          <a:p>
            <a:pPr algn="ctr">
              <a:lnSpc>
                <a:spcPts val="6363"/>
              </a:lnSpc>
            </a:pPr>
            <a:r>
              <a:rPr lang="en-US" b="true" sz="4545">
                <a:solidFill>
                  <a:srgbClr val="000000"/>
                </a:solidFill>
                <a:latin typeface="Canva Sans Bold"/>
                <a:ea typeface="Canva Sans Bold"/>
                <a:cs typeface="Canva Sans Bold"/>
                <a:sym typeface="Canva Sans Bold"/>
              </a:rPr>
              <a:t>Israel uses ceasefires not as steps toward peace, but as a tool to tighten control</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012" y="0"/>
            <a:ext cx="16081988" cy="9788529"/>
            <a:chOff x="0" y="0"/>
            <a:chExt cx="21442651" cy="13051372"/>
          </a:xfrm>
        </p:grpSpPr>
        <p:sp>
          <p:nvSpPr>
            <p:cNvPr name="TextBox 3" id="3"/>
            <p:cNvSpPr txBox="true"/>
            <p:nvPr/>
          </p:nvSpPr>
          <p:spPr>
            <a:xfrm rot="0">
              <a:off x="0" y="-123825"/>
              <a:ext cx="21442651" cy="1484418"/>
            </a:xfrm>
            <a:prstGeom prst="rect">
              <a:avLst/>
            </a:prstGeom>
          </p:spPr>
          <p:txBody>
            <a:bodyPr anchor="t" rtlCol="false" tIns="0" lIns="0" bIns="0" rIns="0">
              <a:spAutoFit/>
            </a:bodyPr>
            <a:lstStyle/>
            <a:p>
              <a:pPr algn="l">
                <a:lnSpc>
                  <a:spcPts val="9380"/>
                </a:lnSpc>
              </a:pPr>
              <a:r>
                <a:rPr lang="en-US" sz="6700" spc="871">
                  <a:solidFill>
                    <a:srgbClr val="000000"/>
                  </a:solidFill>
                  <a:latin typeface="League Spartan"/>
                  <a:ea typeface="League Spartan"/>
                  <a:cs typeface="League Spartan"/>
                  <a:sym typeface="League Spartan"/>
                </a:rPr>
                <a:t>ADVOCACY </a:t>
              </a:r>
            </a:p>
          </p:txBody>
        </p:sp>
        <p:sp>
          <p:nvSpPr>
            <p:cNvPr name="TextBox 4" id="4"/>
            <p:cNvSpPr txBox="true"/>
            <p:nvPr/>
          </p:nvSpPr>
          <p:spPr>
            <a:xfrm rot="0">
              <a:off x="0" y="3376300"/>
              <a:ext cx="21332428" cy="9675072"/>
            </a:xfrm>
            <a:prstGeom prst="rect">
              <a:avLst/>
            </a:prstGeom>
          </p:spPr>
          <p:txBody>
            <a:bodyPr anchor="t" rtlCol="false" tIns="0" lIns="0" bIns="0" rIns="0">
              <a:spAutoFit/>
            </a:bodyPr>
            <a:lstStyle/>
            <a:p>
              <a:pPr algn="l" marL="885189" indent="-442594" lvl="1">
                <a:lnSpc>
                  <a:spcPts val="5739"/>
                </a:lnSpc>
                <a:buFont typeface="Arial"/>
                <a:buChar char="•"/>
              </a:pPr>
              <a:r>
                <a:rPr lang="en-US" sz="4099" spc="286">
                  <a:solidFill>
                    <a:srgbClr val="000000"/>
                  </a:solidFill>
                  <a:latin typeface="Arial MT Pro"/>
                  <a:ea typeface="Arial MT Pro"/>
                  <a:cs typeface="Arial MT Pro"/>
                  <a:sym typeface="Arial MT Pro"/>
                </a:rPr>
                <a:t>Doctors Against Genocide has been a strong presence both on the Hill and at local constituent’s congressional offices since October 7, 2023. </a:t>
              </a:r>
            </a:p>
            <a:p>
              <a:pPr algn="l" marL="885189" indent="-442594" lvl="1">
                <a:lnSpc>
                  <a:spcPts val="5739"/>
                </a:lnSpc>
                <a:buFont typeface="Arial"/>
                <a:buChar char="•"/>
              </a:pPr>
              <a:r>
                <a:rPr lang="en-US" sz="4099" spc="286">
                  <a:solidFill>
                    <a:srgbClr val="000000"/>
                  </a:solidFill>
                  <a:latin typeface="Arial MT Pro"/>
                  <a:ea typeface="Arial MT Pro"/>
                  <a:cs typeface="Arial MT Pro"/>
                  <a:sym typeface="Arial MT Pro"/>
                </a:rPr>
                <a:t>Our goal has been to share the voices of the people of Gaza, their primary concerns and their demands in the fight against genocide and occupation. </a:t>
              </a:r>
            </a:p>
            <a:p>
              <a:pPr algn="l" marL="885189" indent="-442594" lvl="1">
                <a:lnSpc>
                  <a:spcPts val="5739"/>
                </a:lnSpc>
                <a:buFont typeface="Arial"/>
                <a:buChar char="•"/>
              </a:pPr>
              <a:r>
                <a:rPr lang="en-US" sz="4099" spc="286">
                  <a:solidFill>
                    <a:srgbClr val="000000"/>
                  </a:solidFill>
                  <a:latin typeface="Arial MT Pro"/>
                  <a:ea typeface="Arial MT Pro"/>
                  <a:cs typeface="Arial MT Pro"/>
                  <a:sym typeface="Arial MT Pro"/>
                </a:rPr>
                <a:t>We accomplish these goals by meeting with Congressional offices, holding press conferences and attending protests. </a:t>
              </a:r>
            </a:p>
            <a:p>
              <a:pPr algn="l">
                <a:lnSpc>
                  <a:spcPts val="5739"/>
                </a:lnSpc>
              </a:pPr>
            </a:p>
          </p:txBody>
        </p:sp>
        <p:sp>
          <p:nvSpPr>
            <p:cNvPr name="AutoShape 5" id="5"/>
            <p:cNvSpPr/>
            <p:nvPr/>
          </p:nvSpPr>
          <p:spPr>
            <a:xfrm rot="0">
              <a:off x="0" y="1912812"/>
              <a:ext cx="17509499" cy="171125"/>
            </a:xfrm>
            <a:prstGeom prst="rect">
              <a:avLst/>
            </a:prstGeom>
            <a:solidFill>
              <a:srgbClr val="E84E36"/>
            </a:solidFill>
          </p:spPr>
        </p:sp>
      </p:grpSp>
      <p:sp>
        <p:nvSpPr>
          <p:cNvPr name="Freeform 6" id="6"/>
          <p:cNvSpPr/>
          <p:nvPr/>
        </p:nvSpPr>
        <p:spPr>
          <a:xfrm flipH="false" flipV="false" rot="0">
            <a:off x="0" y="0"/>
            <a:ext cx="1946751" cy="10913275"/>
          </a:xfrm>
          <a:custGeom>
            <a:avLst/>
            <a:gdLst/>
            <a:ahLst/>
            <a:cxnLst/>
            <a:rect r="r" b="b" t="t" l="l"/>
            <a:pathLst>
              <a:path h="10913275" w="1946751">
                <a:moveTo>
                  <a:pt x="0" y="0"/>
                </a:moveTo>
                <a:lnTo>
                  <a:pt x="1946751" y="0"/>
                </a:lnTo>
                <a:lnTo>
                  <a:pt x="1946751" y="10913275"/>
                </a:lnTo>
                <a:lnTo>
                  <a:pt x="0" y="10913275"/>
                </a:lnTo>
                <a:lnTo>
                  <a:pt x="0" y="0"/>
                </a:lnTo>
                <a:close/>
              </a:path>
            </a:pathLst>
          </a:custGeom>
          <a:blipFill>
            <a:blip r:embed="rId3"/>
            <a:stretch>
              <a:fillRect l="-353153" t="0" r="-385478"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157648" y="3976282"/>
            <a:ext cx="10585271" cy="2269975"/>
          </a:xfrm>
          <a:custGeom>
            <a:avLst/>
            <a:gdLst/>
            <a:ahLst/>
            <a:cxnLst/>
            <a:rect r="r" b="b" t="t" l="l"/>
            <a:pathLst>
              <a:path h="2269975" w="10585271">
                <a:moveTo>
                  <a:pt x="0" y="0"/>
                </a:moveTo>
                <a:lnTo>
                  <a:pt x="10585271" y="0"/>
                </a:lnTo>
                <a:lnTo>
                  <a:pt x="10585271" y="2269976"/>
                </a:lnTo>
                <a:lnTo>
                  <a:pt x="0" y="2269976"/>
                </a:lnTo>
                <a:lnTo>
                  <a:pt x="0" y="0"/>
                </a:lnTo>
                <a:close/>
              </a:path>
            </a:pathLst>
          </a:custGeom>
          <a:blipFill>
            <a:blip r:embed="rId3"/>
            <a:stretch>
              <a:fillRect l="0" t="-108275" r="0" b="-102990"/>
            </a:stretch>
          </a:blipFill>
        </p:spPr>
      </p:sp>
      <p:grpSp>
        <p:nvGrpSpPr>
          <p:cNvPr name="Group 3" id="3"/>
          <p:cNvGrpSpPr/>
          <p:nvPr/>
        </p:nvGrpSpPr>
        <p:grpSpPr>
          <a:xfrm rot="0">
            <a:off x="2590069" y="1028700"/>
            <a:ext cx="14921273" cy="7787644"/>
            <a:chOff x="0" y="0"/>
            <a:chExt cx="19895030" cy="10383526"/>
          </a:xfrm>
        </p:grpSpPr>
        <p:sp>
          <p:nvSpPr>
            <p:cNvPr name="TextBox 4" id="4"/>
            <p:cNvSpPr txBox="true"/>
            <p:nvPr/>
          </p:nvSpPr>
          <p:spPr>
            <a:xfrm rot="0">
              <a:off x="0" y="-161925"/>
              <a:ext cx="19895030" cy="1924685"/>
            </a:xfrm>
            <a:prstGeom prst="rect">
              <a:avLst/>
            </a:prstGeom>
          </p:spPr>
          <p:txBody>
            <a:bodyPr anchor="t" rtlCol="false" tIns="0" lIns="0" bIns="0" rIns="0">
              <a:spAutoFit/>
            </a:bodyPr>
            <a:lstStyle/>
            <a:p>
              <a:pPr algn="l">
                <a:lnSpc>
                  <a:spcPts val="12180"/>
                </a:lnSpc>
              </a:pPr>
              <a:r>
                <a:rPr lang="en-US" sz="8700" spc="1130">
                  <a:solidFill>
                    <a:srgbClr val="000000"/>
                  </a:solidFill>
                  <a:latin typeface="League Spartan"/>
                  <a:ea typeface="League Spartan"/>
                  <a:cs typeface="League Spartan"/>
                  <a:sym typeface="League Spartan"/>
                </a:rPr>
                <a:t>MISSION</a:t>
              </a:r>
            </a:p>
          </p:txBody>
        </p:sp>
        <p:sp>
          <p:nvSpPr>
            <p:cNvPr name="TextBox 5" id="5"/>
            <p:cNvSpPr txBox="true"/>
            <p:nvPr/>
          </p:nvSpPr>
          <p:spPr>
            <a:xfrm rot="0">
              <a:off x="0" y="3787992"/>
              <a:ext cx="19792763" cy="6595533"/>
            </a:xfrm>
            <a:prstGeom prst="rect">
              <a:avLst/>
            </a:prstGeom>
          </p:spPr>
          <p:txBody>
            <a:bodyPr anchor="t" rtlCol="false" tIns="0" lIns="0" bIns="0" rIns="0">
              <a:spAutoFit/>
            </a:bodyPr>
            <a:lstStyle/>
            <a:p>
              <a:pPr algn="l">
                <a:lnSpc>
                  <a:spcPts val="5599"/>
                </a:lnSpc>
              </a:pPr>
              <a:r>
                <a:rPr lang="en-US" sz="3999" spc="279">
                  <a:solidFill>
                    <a:srgbClr val="000000"/>
                  </a:solidFill>
                  <a:latin typeface="Arial MT Pro"/>
                  <a:ea typeface="Arial MT Pro"/>
                  <a:cs typeface="Arial MT Pro"/>
                  <a:sym typeface="Arial MT Pro"/>
                </a:rPr>
                <a:t>As healthcare workers, we swore an oath to “do no harm”. </a:t>
              </a:r>
            </a:p>
            <a:p>
              <a:pPr algn="l">
                <a:lnSpc>
                  <a:spcPts val="5599"/>
                </a:lnSpc>
              </a:pPr>
              <a:r>
                <a:rPr lang="en-US" sz="3999" spc="279">
                  <a:solidFill>
                    <a:srgbClr val="000000"/>
                  </a:solidFill>
                  <a:latin typeface="Arial MT Pro"/>
                  <a:ea typeface="Arial MT Pro"/>
                  <a:cs typeface="Arial MT Pro"/>
                  <a:sym typeface="Arial MT Pro"/>
                </a:rPr>
                <a:t>Our mission is to advocate for the protection of humanity from the devastating effects of war crimes and genocide.</a:t>
              </a:r>
            </a:p>
            <a:p>
              <a:pPr algn="l">
                <a:lnSpc>
                  <a:spcPts val="5599"/>
                </a:lnSpc>
              </a:pPr>
              <a:r>
                <a:rPr lang="en-US" sz="3999" spc="279">
                  <a:solidFill>
                    <a:srgbClr val="000000"/>
                  </a:solidFill>
                  <a:latin typeface="Arial MT Pro"/>
                  <a:ea typeface="Arial MT Pro"/>
                  <a:cs typeface="Arial MT Pro"/>
                  <a:sym typeface="Arial MT Pro"/>
                </a:rPr>
                <a:t> </a:t>
              </a:r>
            </a:p>
            <a:p>
              <a:pPr algn="l">
                <a:lnSpc>
                  <a:spcPts val="5599"/>
                </a:lnSpc>
              </a:pPr>
              <a:r>
                <a:rPr lang="en-US" sz="3999" spc="279">
                  <a:solidFill>
                    <a:srgbClr val="000000"/>
                  </a:solidFill>
                  <a:latin typeface="Arial MT Pro"/>
                  <a:ea typeface="Arial MT Pro"/>
                  <a:cs typeface="Arial MT Pro"/>
                  <a:sym typeface="Arial MT Pro"/>
                </a:rPr>
                <a:t>We believe that every life is precious, and our duty is to alleviate suffering and uphold the principles of humanity.</a:t>
              </a:r>
            </a:p>
          </p:txBody>
        </p:sp>
        <p:sp>
          <p:nvSpPr>
            <p:cNvPr name="AutoShape 6" id="6"/>
            <p:cNvSpPr/>
            <p:nvPr/>
          </p:nvSpPr>
          <p:spPr>
            <a:xfrm rot="0">
              <a:off x="0" y="2314979"/>
              <a:ext cx="16145969" cy="171125"/>
            </a:xfrm>
            <a:prstGeom prst="rect">
              <a:avLst/>
            </a:prstGeom>
            <a:solidFill>
              <a:srgbClr val="E84E36"/>
            </a:solidFill>
          </p:spPr>
        </p:sp>
      </p:grpSp>
      <p:sp>
        <p:nvSpPr>
          <p:cNvPr name="Freeform 7" id="7"/>
          <p:cNvSpPr/>
          <p:nvPr/>
        </p:nvSpPr>
        <p:spPr>
          <a:xfrm flipH="false" flipV="false" rot="0">
            <a:off x="0" y="0"/>
            <a:ext cx="2269975" cy="11026708"/>
          </a:xfrm>
          <a:custGeom>
            <a:avLst/>
            <a:gdLst/>
            <a:ahLst/>
            <a:cxnLst/>
            <a:rect r="r" b="b" t="t" l="l"/>
            <a:pathLst>
              <a:path h="11026708" w="2269975">
                <a:moveTo>
                  <a:pt x="0" y="0"/>
                </a:moveTo>
                <a:lnTo>
                  <a:pt x="2269975" y="0"/>
                </a:lnTo>
                <a:lnTo>
                  <a:pt x="2269975" y="11026708"/>
                </a:lnTo>
                <a:lnTo>
                  <a:pt x="0" y="11026708"/>
                </a:lnTo>
                <a:lnTo>
                  <a:pt x="0" y="0"/>
                </a:lnTo>
                <a:close/>
              </a:path>
            </a:pathLst>
          </a:custGeom>
          <a:blipFill>
            <a:blip r:embed="rId4"/>
            <a:stretch>
              <a:fillRect l="-86620" t="0" r="-8662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157648" y="3976282"/>
            <a:ext cx="10585271" cy="2269975"/>
          </a:xfrm>
          <a:custGeom>
            <a:avLst/>
            <a:gdLst/>
            <a:ahLst/>
            <a:cxnLst/>
            <a:rect r="r" b="b" t="t" l="l"/>
            <a:pathLst>
              <a:path h="2269975" w="10585271">
                <a:moveTo>
                  <a:pt x="0" y="0"/>
                </a:moveTo>
                <a:lnTo>
                  <a:pt x="10585271" y="0"/>
                </a:lnTo>
                <a:lnTo>
                  <a:pt x="10585271" y="2269976"/>
                </a:lnTo>
                <a:lnTo>
                  <a:pt x="0" y="2269976"/>
                </a:lnTo>
                <a:lnTo>
                  <a:pt x="0" y="0"/>
                </a:lnTo>
                <a:close/>
              </a:path>
            </a:pathLst>
          </a:custGeom>
          <a:blipFill>
            <a:blip r:embed="rId3"/>
            <a:stretch>
              <a:fillRect l="0" t="-108275" r="0" b="-102990"/>
            </a:stretch>
          </a:blipFill>
        </p:spPr>
      </p:sp>
      <p:grpSp>
        <p:nvGrpSpPr>
          <p:cNvPr name="Group 3" id="3"/>
          <p:cNvGrpSpPr/>
          <p:nvPr/>
        </p:nvGrpSpPr>
        <p:grpSpPr>
          <a:xfrm rot="0">
            <a:off x="2590069" y="1028700"/>
            <a:ext cx="14921273" cy="3157851"/>
            <a:chOff x="0" y="0"/>
            <a:chExt cx="19895030" cy="4210468"/>
          </a:xfrm>
        </p:grpSpPr>
        <p:sp>
          <p:nvSpPr>
            <p:cNvPr name="TextBox 4" id="4"/>
            <p:cNvSpPr txBox="true"/>
            <p:nvPr/>
          </p:nvSpPr>
          <p:spPr>
            <a:xfrm rot="0">
              <a:off x="0" y="-123825"/>
              <a:ext cx="19895030" cy="1352327"/>
            </a:xfrm>
            <a:prstGeom prst="rect">
              <a:avLst/>
            </a:prstGeom>
          </p:spPr>
          <p:txBody>
            <a:bodyPr anchor="t" rtlCol="false" tIns="0" lIns="0" bIns="0" rIns="0">
              <a:spAutoFit/>
            </a:bodyPr>
            <a:lstStyle/>
            <a:p>
              <a:pPr algn="l">
                <a:lnSpc>
                  <a:spcPts val="8540"/>
                </a:lnSpc>
              </a:pPr>
              <a:r>
                <a:rPr lang="en-US" sz="6100" spc="793">
                  <a:solidFill>
                    <a:srgbClr val="000000"/>
                  </a:solidFill>
                  <a:latin typeface="League Spartan"/>
                  <a:ea typeface="League Spartan"/>
                  <a:cs typeface="League Spartan"/>
                  <a:sym typeface="League Spartan"/>
                </a:rPr>
                <a:t>ADVOCACY</a:t>
              </a:r>
            </a:p>
          </p:txBody>
        </p:sp>
        <p:sp>
          <p:nvSpPr>
            <p:cNvPr name="TextBox 5" id="5"/>
            <p:cNvSpPr txBox="true"/>
            <p:nvPr/>
          </p:nvSpPr>
          <p:spPr>
            <a:xfrm rot="0">
              <a:off x="0" y="3253734"/>
              <a:ext cx="19792763" cy="956733"/>
            </a:xfrm>
            <a:prstGeom prst="rect">
              <a:avLst/>
            </a:prstGeom>
          </p:spPr>
          <p:txBody>
            <a:bodyPr anchor="t" rtlCol="false" tIns="0" lIns="0" bIns="0" rIns="0">
              <a:spAutoFit/>
            </a:bodyPr>
            <a:lstStyle/>
            <a:p>
              <a:pPr algn="l">
                <a:lnSpc>
                  <a:spcPts val="5599"/>
                </a:lnSpc>
              </a:pPr>
            </a:p>
          </p:txBody>
        </p:sp>
        <p:sp>
          <p:nvSpPr>
            <p:cNvPr name="AutoShape 6" id="6"/>
            <p:cNvSpPr/>
            <p:nvPr/>
          </p:nvSpPr>
          <p:spPr>
            <a:xfrm rot="0">
              <a:off x="0" y="1780721"/>
              <a:ext cx="16145969" cy="171125"/>
            </a:xfrm>
            <a:prstGeom prst="rect">
              <a:avLst/>
            </a:prstGeom>
            <a:solidFill>
              <a:srgbClr val="E84E36"/>
            </a:solidFill>
          </p:spPr>
        </p:sp>
      </p:grpSp>
      <p:sp>
        <p:nvSpPr>
          <p:cNvPr name="Freeform 7" id="7"/>
          <p:cNvSpPr/>
          <p:nvPr/>
        </p:nvSpPr>
        <p:spPr>
          <a:xfrm flipH="false" flipV="false" rot="0">
            <a:off x="0" y="0"/>
            <a:ext cx="2269975" cy="11026708"/>
          </a:xfrm>
          <a:custGeom>
            <a:avLst/>
            <a:gdLst/>
            <a:ahLst/>
            <a:cxnLst/>
            <a:rect r="r" b="b" t="t" l="l"/>
            <a:pathLst>
              <a:path h="11026708" w="2269975">
                <a:moveTo>
                  <a:pt x="0" y="0"/>
                </a:moveTo>
                <a:lnTo>
                  <a:pt x="2269975" y="0"/>
                </a:lnTo>
                <a:lnTo>
                  <a:pt x="2269975" y="11026708"/>
                </a:lnTo>
                <a:lnTo>
                  <a:pt x="0" y="11026708"/>
                </a:lnTo>
                <a:lnTo>
                  <a:pt x="0" y="0"/>
                </a:lnTo>
                <a:close/>
              </a:path>
            </a:pathLst>
          </a:custGeom>
          <a:blipFill>
            <a:blip r:embed="rId4"/>
            <a:stretch>
              <a:fillRect l="-86620" t="0" r="-86620" b="0"/>
            </a:stretch>
          </a:blipFill>
        </p:spPr>
      </p:sp>
      <p:sp>
        <p:nvSpPr>
          <p:cNvPr name="TextBox 8" id="8"/>
          <p:cNvSpPr txBox="true"/>
          <p:nvPr/>
        </p:nvSpPr>
        <p:spPr>
          <a:xfrm rot="0">
            <a:off x="2269975" y="3086967"/>
            <a:ext cx="16018025" cy="5685938"/>
          </a:xfrm>
          <a:prstGeom prst="rect">
            <a:avLst/>
          </a:prstGeom>
        </p:spPr>
        <p:txBody>
          <a:bodyPr anchor="t" rtlCol="false" tIns="0" lIns="0" bIns="0" rIns="0">
            <a:spAutoFit/>
          </a:bodyPr>
          <a:lstStyle/>
          <a:p>
            <a:pPr algn="l" marL="703229" indent="-351614" lvl="1">
              <a:lnSpc>
                <a:spcPts val="4560"/>
              </a:lnSpc>
              <a:buFont typeface="Arial"/>
              <a:buChar char="•"/>
            </a:pPr>
            <a:r>
              <a:rPr lang="en-US" sz="3257" spc="423">
                <a:solidFill>
                  <a:srgbClr val="000000"/>
                </a:solidFill>
                <a:latin typeface="Arial MT Pro"/>
                <a:ea typeface="Arial MT Pro"/>
                <a:cs typeface="Arial MT Pro"/>
                <a:sym typeface="Arial MT Pro"/>
              </a:rPr>
              <a:t>At DAG, we utilize our training for wider sociopolitical humanitarian impact, unlimited by the confines of hospitals and clinics and stepping into the halls of US Congress.</a:t>
            </a:r>
          </a:p>
          <a:p>
            <a:pPr algn="l" marL="703229" indent="-351614" lvl="1">
              <a:lnSpc>
                <a:spcPts val="4560"/>
              </a:lnSpc>
              <a:buFont typeface="Arial"/>
              <a:buChar char="•"/>
            </a:pPr>
            <a:r>
              <a:rPr lang="en-US" sz="3257" spc="423">
                <a:solidFill>
                  <a:srgbClr val="000000"/>
                </a:solidFill>
                <a:latin typeface="Arial MT Pro"/>
                <a:ea typeface="Arial MT Pro"/>
                <a:cs typeface="Arial MT Pro"/>
                <a:sym typeface="Arial MT Pro"/>
              </a:rPr>
              <a:t>DAG members rewrite the conventional prescription into the modern global prescription needed to end genocide.</a:t>
            </a:r>
          </a:p>
          <a:p>
            <a:pPr algn="l" marL="703229" indent="-351614" lvl="1">
              <a:lnSpc>
                <a:spcPts val="4560"/>
              </a:lnSpc>
              <a:buFont typeface="Arial"/>
              <a:buChar char="•"/>
            </a:pPr>
            <a:r>
              <a:rPr lang="en-US" sz="3257" spc="423">
                <a:solidFill>
                  <a:srgbClr val="000000"/>
                </a:solidFill>
                <a:latin typeface="Arial MT Pro"/>
                <a:ea typeface="Arial MT Pro"/>
                <a:cs typeface="Arial MT Pro"/>
                <a:sym typeface="Arial MT Pro"/>
              </a:rPr>
              <a:t>We update this prescription monthly and present it to members of Congress on our advocacy trips to Washington D.C.</a:t>
            </a:r>
          </a:p>
          <a:p>
            <a:pPr algn="l" marL="703229" indent="-351614" lvl="1">
              <a:lnSpc>
                <a:spcPts val="4560"/>
              </a:lnSpc>
              <a:buFont typeface="Arial"/>
              <a:buChar char="•"/>
            </a:pPr>
            <a:r>
              <a:rPr lang="en-US" sz="3257" spc="423">
                <a:solidFill>
                  <a:srgbClr val="000000"/>
                </a:solidFill>
                <a:latin typeface="Arial MT Pro"/>
                <a:ea typeface="Arial MT Pro"/>
                <a:cs typeface="Arial MT Pro"/>
                <a:sym typeface="Arial MT Pro"/>
              </a:rPr>
              <a:t>Our focus: halting weapons to Israel, while also prescribing a surge of humanitarian aid including the restoration of UNWRA. </a:t>
            </a:r>
          </a:p>
          <a:p>
            <a:pPr algn="ctr">
              <a:lnSpc>
                <a:spcPts val="3893"/>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590069" y="1028700"/>
            <a:ext cx="14921273" cy="3157851"/>
            <a:chOff x="0" y="0"/>
            <a:chExt cx="19895030" cy="4210468"/>
          </a:xfrm>
        </p:grpSpPr>
        <p:sp>
          <p:nvSpPr>
            <p:cNvPr name="TextBox 3" id="3"/>
            <p:cNvSpPr txBox="true"/>
            <p:nvPr/>
          </p:nvSpPr>
          <p:spPr>
            <a:xfrm rot="0">
              <a:off x="0" y="-123825"/>
              <a:ext cx="19895030" cy="1352327"/>
            </a:xfrm>
            <a:prstGeom prst="rect">
              <a:avLst/>
            </a:prstGeom>
          </p:spPr>
          <p:txBody>
            <a:bodyPr anchor="t" rtlCol="false" tIns="0" lIns="0" bIns="0" rIns="0">
              <a:spAutoFit/>
            </a:bodyPr>
            <a:lstStyle/>
            <a:p>
              <a:pPr algn="l">
                <a:lnSpc>
                  <a:spcPts val="8540"/>
                </a:lnSpc>
              </a:pPr>
              <a:r>
                <a:rPr lang="en-US" sz="6100" spc="793">
                  <a:solidFill>
                    <a:srgbClr val="000000"/>
                  </a:solidFill>
                  <a:latin typeface="League Spartan"/>
                  <a:ea typeface="League Spartan"/>
                  <a:cs typeface="League Spartan"/>
                  <a:sym typeface="League Spartan"/>
                </a:rPr>
                <a:t>DAG GOES TO SOUTH AFRICA</a:t>
              </a:r>
            </a:p>
          </p:txBody>
        </p:sp>
        <p:sp>
          <p:nvSpPr>
            <p:cNvPr name="TextBox 4" id="4"/>
            <p:cNvSpPr txBox="true"/>
            <p:nvPr/>
          </p:nvSpPr>
          <p:spPr>
            <a:xfrm rot="0">
              <a:off x="0" y="3253734"/>
              <a:ext cx="19792763" cy="956733"/>
            </a:xfrm>
            <a:prstGeom prst="rect">
              <a:avLst/>
            </a:prstGeom>
          </p:spPr>
          <p:txBody>
            <a:bodyPr anchor="t" rtlCol="false" tIns="0" lIns="0" bIns="0" rIns="0">
              <a:spAutoFit/>
            </a:bodyPr>
            <a:lstStyle/>
            <a:p>
              <a:pPr algn="l">
                <a:lnSpc>
                  <a:spcPts val="5599"/>
                </a:lnSpc>
              </a:pPr>
            </a:p>
          </p:txBody>
        </p:sp>
        <p:sp>
          <p:nvSpPr>
            <p:cNvPr name="AutoShape 5" id="5"/>
            <p:cNvSpPr/>
            <p:nvPr/>
          </p:nvSpPr>
          <p:spPr>
            <a:xfrm rot="0">
              <a:off x="0" y="1780721"/>
              <a:ext cx="16145969" cy="171125"/>
            </a:xfrm>
            <a:prstGeom prst="rect">
              <a:avLst/>
            </a:prstGeom>
            <a:solidFill>
              <a:srgbClr val="E84E36"/>
            </a:solidFill>
          </p:spPr>
        </p:sp>
      </p:grpSp>
      <p:sp>
        <p:nvSpPr>
          <p:cNvPr name="Freeform 6" id="6"/>
          <p:cNvSpPr/>
          <p:nvPr/>
        </p:nvSpPr>
        <p:spPr>
          <a:xfrm flipH="false" flipV="false" rot="0">
            <a:off x="3765032" y="4045819"/>
            <a:ext cx="10371497" cy="5212481"/>
          </a:xfrm>
          <a:custGeom>
            <a:avLst/>
            <a:gdLst/>
            <a:ahLst/>
            <a:cxnLst/>
            <a:rect r="r" b="b" t="t" l="l"/>
            <a:pathLst>
              <a:path h="5212481" w="10371497">
                <a:moveTo>
                  <a:pt x="0" y="0"/>
                </a:moveTo>
                <a:lnTo>
                  <a:pt x="10371497" y="0"/>
                </a:lnTo>
                <a:lnTo>
                  <a:pt x="10371497" y="5212481"/>
                </a:lnTo>
                <a:lnTo>
                  <a:pt x="0" y="5212481"/>
                </a:lnTo>
                <a:lnTo>
                  <a:pt x="0" y="0"/>
                </a:lnTo>
                <a:close/>
              </a:path>
            </a:pathLst>
          </a:custGeom>
          <a:blipFill>
            <a:blip r:embed="rId3"/>
            <a:stretch>
              <a:fillRect l="0" t="-42771" r="0" b="-42771"/>
            </a:stretch>
          </a:blipFill>
        </p:spPr>
      </p:sp>
      <p:sp>
        <p:nvSpPr>
          <p:cNvPr name="TextBox 7" id="7"/>
          <p:cNvSpPr txBox="true"/>
          <p:nvPr/>
        </p:nvSpPr>
        <p:spPr>
          <a:xfrm rot="0">
            <a:off x="1028700" y="2702677"/>
            <a:ext cx="15918075" cy="697427"/>
          </a:xfrm>
          <a:prstGeom prst="rect">
            <a:avLst/>
          </a:prstGeom>
        </p:spPr>
        <p:txBody>
          <a:bodyPr anchor="t" rtlCol="false" tIns="0" lIns="0" bIns="0" rIns="0">
            <a:spAutoFit/>
          </a:bodyPr>
          <a:lstStyle/>
          <a:p>
            <a:pPr algn="ctr">
              <a:lnSpc>
                <a:spcPts val="5134"/>
              </a:lnSpc>
              <a:spcBef>
                <a:spcPct val="0"/>
              </a:spcBef>
            </a:pPr>
            <a:r>
              <a:rPr lang="en-US" sz="3667" spc="256">
                <a:solidFill>
                  <a:srgbClr val="000000"/>
                </a:solidFill>
                <a:latin typeface="Arial MT Pro"/>
                <a:ea typeface="Arial MT Pro"/>
                <a:cs typeface="Arial MT Pro"/>
                <a:sym typeface="Arial MT Pro"/>
              </a:rPr>
              <a:t>2025 International Association of Genocide Scholars Conference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157648" y="3976282"/>
            <a:ext cx="10585271" cy="2269975"/>
          </a:xfrm>
          <a:custGeom>
            <a:avLst/>
            <a:gdLst/>
            <a:ahLst/>
            <a:cxnLst/>
            <a:rect r="r" b="b" t="t" l="l"/>
            <a:pathLst>
              <a:path h="2269975" w="10585271">
                <a:moveTo>
                  <a:pt x="0" y="0"/>
                </a:moveTo>
                <a:lnTo>
                  <a:pt x="10585271" y="0"/>
                </a:lnTo>
                <a:lnTo>
                  <a:pt x="10585271" y="2269976"/>
                </a:lnTo>
                <a:lnTo>
                  <a:pt x="0" y="2269976"/>
                </a:lnTo>
                <a:lnTo>
                  <a:pt x="0" y="0"/>
                </a:lnTo>
                <a:close/>
              </a:path>
            </a:pathLst>
          </a:custGeom>
          <a:blipFill>
            <a:blip r:embed="rId3"/>
            <a:stretch>
              <a:fillRect l="0" t="-108275" r="0" b="-102990"/>
            </a:stretch>
          </a:blipFill>
        </p:spPr>
      </p:sp>
      <p:grpSp>
        <p:nvGrpSpPr>
          <p:cNvPr name="Group 3" id="3"/>
          <p:cNvGrpSpPr/>
          <p:nvPr/>
        </p:nvGrpSpPr>
        <p:grpSpPr>
          <a:xfrm rot="0">
            <a:off x="2590069" y="1028700"/>
            <a:ext cx="14921273" cy="3150866"/>
            <a:chOff x="0" y="0"/>
            <a:chExt cx="19895030" cy="4201154"/>
          </a:xfrm>
        </p:grpSpPr>
        <p:sp>
          <p:nvSpPr>
            <p:cNvPr name="TextBox 4" id="4"/>
            <p:cNvSpPr txBox="true"/>
            <p:nvPr/>
          </p:nvSpPr>
          <p:spPr>
            <a:xfrm rot="0">
              <a:off x="0" y="-123825"/>
              <a:ext cx="19895030" cy="1343014"/>
            </a:xfrm>
            <a:prstGeom prst="rect">
              <a:avLst/>
            </a:prstGeom>
          </p:spPr>
          <p:txBody>
            <a:bodyPr anchor="t" rtlCol="false" tIns="0" lIns="0" bIns="0" rIns="0">
              <a:spAutoFit/>
            </a:bodyPr>
            <a:lstStyle/>
            <a:p>
              <a:pPr algn="l">
                <a:lnSpc>
                  <a:spcPts val="8400"/>
                </a:lnSpc>
              </a:pPr>
              <a:r>
                <a:rPr lang="en-US" sz="6000" spc="780">
                  <a:solidFill>
                    <a:srgbClr val="000000"/>
                  </a:solidFill>
                  <a:latin typeface="League Spartan"/>
                  <a:ea typeface="League Spartan"/>
                  <a:cs typeface="League Spartan"/>
                  <a:sym typeface="League Spartan"/>
                </a:rPr>
                <a:t>HOW YOU CAN GET INVOLVED</a:t>
              </a:r>
            </a:p>
          </p:txBody>
        </p:sp>
        <p:sp>
          <p:nvSpPr>
            <p:cNvPr name="TextBox 5" id="5"/>
            <p:cNvSpPr txBox="true"/>
            <p:nvPr/>
          </p:nvSpPr>
          <p:spPr>
            <a:xfrm rot="0">
              <a:off x="0" y="3244421"/>
              <a:ext cx="19792763" cy="956733"/>
            </a:xfrm>
            <a:prstGeom prst="rect">
              <a:avLst/>
            </a:prstGeom>
          </p:spPr>
          <p:txBody>
            <a:bodyPr anchor="t" rtlCol="false" tIns="0" lIns="0" bIns="0" rIns="0">
              <a:spAutoFit/>
            </a:bodyPr>
            <a:lstStyle/>
            <a:p>
              <a:pPr algn="l">
                <a:lnSpc>
                  <a:spcPts val="5599"/>
                </a:lnSpc>
              </a:pPr>
            </a:p>
          </p:txBody>
        </p:sp>
        <p:sp>
          <p:nvSpPr>
            <p:cNvPr name="AutoShape 6" id="6"/>
            <p:cNvSpPr/>
            <p:nvPr/>
          </p:nvSpPr>
          <p:spPr>
            <a:xfrm rot="0">
              <a:off x="0" y="1771408"/>
              <a:ext cx="16145969" cy="171125"/>
            </a:xfrm>
            <a:prstGeom prst="rect">
              <a:avLst/>
            </a:prstGeom>
            <a:solidFill>
              <a:srgbClr val="E84E36"/>
            </a:solidFill>
          </p:spPr>
        </p:sp>
      </p:grpSp>
      <p:sp>
        <p:nvSpPr>
          <p:cNvPr name="Freeform 7" id="7"/>
          <p:cNvSpPr/>
          <p:nvPr/>
        </p:nvSpPr>
        <p:spPr>
          <a:xfrm flipH="false" flipV="false" rot="0">
            <a:off x="0" y="0"/>
            <a:ext cx="2269975" cy="11026708"/>
          </a:xfrm>
          <a:custGeom>
            <a:avLst/>
            <a:gdLst/>
            <a:ahLst/>
            <a:cxnLst/>
            <a:rect r="r" b="b" t="t" l="l"/>
            <a:pathLst>
              <a:path h="11026708" w="2269975">
                <a:moveTo>
                  <a:pt x="0" y="0"/>
                </a:moveTo>
                <a:lnTo>
                  <a:pt x="2269975" y="0"/>
                </a:lnTo>
                <a:lnTo>
                  <a:pt x="2269975" y="11026708"/>
                </a:lnTo>
                <a:lnTo>
                  <a:pt x="0" y="11026708"/>
                </a:lnTo>
                <a:lnTo>
                  <a:pt x="0" y="0"/>
                </a:lnTo>
                <a:close/>
              </a:path>
            </a:pathLst>
          </a:custGeom>
          <a:blipFill>
            <a:blip r:embed="rId4"/>
            <a:stretch>
              <a:fillRect l="-86620" t="0" r="-86620" b="0"/>
            </a:stretch>
          </a:blipFill>
        </p:spPr>
      </p:sp>
      <p:sp>
        <p:nvSpPr>
          <p:cNvPr name="Freeform 8" id="8"/>
          <p:cNvSpPr/>
          <p:nvPr/>
        </p:nvSpPr>
        <p:spPr>
          <a:xfrm flipH="false" flipV="false" rot="0">
            <a:off x="6521319" y="5041639"/>
            <a:ext cx="5245361" cy="5245361"/>
          </a:xfrm>
          <a:custGeom>
            <a:avLst/>
            <a:gdLst/>
            <a:ahLst/>
            <a:cxnLst/>
            <a:rect r="r" b="b" t="t" l="l"/>
            <a:pathLst>
              <a:path h="5245361" w="5245361">
                <a:moveTo>
                  <a:pt x="0" y="0"/>
                </a:moveTo>
                <a:lnTo>
                  <a:pt x="5245362" y="0"/>
                </a:lnTo>
                <a:lnTo>
                  <a:pt x="5245362" y="5245361"/>
                </a:lnTo>
                <a:lnTo>
                  <a:pt x="0" y="5245361"/>
                </a:lnTo>
                <a:lnTo>
                  <a:pt x="0" y="0"/>
                </a:lnTo>
                <a:close/>
              </a:path>
            </a:pathLst>
          </a:custGeom>
          <a:blipFill>
            <a:blip r:embed="rId5"/>
            <a:stretch>
              <a:fillRect l="0" t="0" r="0" b="0"/>
            </a:stretch>
          </a:blipFill>
        </p:spPr>
      </p:sp>
      <p:sp>
        <p:nvSpPr>
          <p:cNvPr name="TextBox 9" id="9"/>
          <p:cNvSpPr txBox="true"/>
          <p:nvPr/>
        </p:nvSpPr>
        <p:spPr>
          <a:xfrm rot="0">
            <a:off x="3031625" y="3132870"/>
            <a:ext cx="14868046" cy="2907507"/>
          </a:xfrm>
          <a:prstGeom prst="rect">
            <a:avLst/>
          </a:prstGeom>
        </p:spPr>
        <p:txBody>
          <a:bodyPr anchor="t" rtlCol="false" tIns="0" lIns="0" bIns="0" rIns="0">
            <a:spAutoFit/>
          </a:bodyPr>
          <a:lstStyle/>
          <a:p>
            <a:pPr algn="l">
              <a:lnSpc>
                <a:spcPts val="5643"/>
              </a:lnSpc>
            </a:pPr>
            <a:r>
              <a:rPr lang="en-US" sz="4031" spc="524">
                <a:solidFill>
                  <a:srgbClr val="000000"/>
                </a:solidFill>
                <a:latin typeface="Arial MT Pro"/>
                <a:ea typeface="Arial MT Pro"/>
                <a:cs typeface="Arial MT Pro"/>
                <a:sym typeface="Arial MT Pro"/>
              </a:rPr>
              <a:t>Join Us! Go to our website and get on our emailing list: https://doctorsagainstgenocide.org/ or click on the QR code below</a:t>
            </a:r>
          </a:p>
          <a:p>
            <a:pPr algn="l">
              <a:lnSpc>
                <a:spcPts val="5643"/>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590069" y="1028700"/>
            <a:ext cx="14921273" cy="2962270"/>
            <a:chOff x="0" y="0"/>
            <a:chExt cx="19895030" cy="3949693"/>
          </a:xfrm>
        </p:grpSpPr>
        <p:sp>
          <p:nvSpPr>
            <p:cNvPr name="TextBox 3" id="3"/>
            <p:cNvSpPr txBox="true"/>
            <p:nvPr/>
          </p:nvSpPr>
          <p:spPr>
            <a:xfrm rot="0">
              <a:off x="0" y="-95250"/>
              <a:ext cx="19895030" cy="1062978"/>
            </a:xfrm>
            <a:prstGeom prst="rect">
              <a:avLst/>
            </a:prstGeom>
          </p:spPr>
          <p:txBody>
            <a:bodyPr anchor="t" rtlCol="false" tIns="0" lIns="0" bIns="0" rIns="0">
              <a:spAutoFit/>
            </a:bodyPr>
            <a:lstStyle/>
            <a:p>
              <a:pPr algn="l">
                <a:lnSpc>
                  <a:spcPts val="6720"/>
                </a:lnSpc>
              </a:pPr>
              <a:r>
                <a:rPr lang="en-US" sz="4800" spc="624">
                  <a:solidFill>
                    <a:srgbClr val="000000"/>
                  </a:solidFill>
                  <a:latin typeface="League Spartan"/>
                  <a:ea typeface="League Spartan"/>
                  <a:cs typeface="League Spartan"/>
                  <a:sym typeface="League Spartan"/>
                </a:rPr>
                <a:t>HELP US REBUILD AL-SHIF</a:t>
              </a:r>
              <a:r>
                <a:rPr lang="en-US" sz="4800" spc="624">
                  <a:solidFill>
                    <a:srgbClr val="000000"/>
                  </a:solidFill>
                  <a:latin typeface="League Spartan"/>
                  <a:ea typeface="League Spartan"/>
                  <a:cs typeface="League Spartan"/>
                  <a:sym typeface="League Spartan"/>
                </a:rPr>
                <a:t>A HOSPITAL</a:t>
              </a:r>
            </a:p>
          </p:txBody>
        </p:sp>
        <p:sp>
          <p:nvSpPr>
            <p:cNvPr name="TextBox 4" id="4"/>
            <p:cNvSpPr txBox="true"/>
            <p:nvPr/>
          </p:nvSpPr>
          <p:spPr>
            <a:xfrm rot="0">
              <a:off x="0" y="2992960"/>
              <a:ext cx="19792763" cy="956733"/>
            </a:xfrm>
            <a:prstGeom prst="rect">
              <a:avLst/>
            </a:prstGeom>
          </p:spPr>
          <p:txBody>
            <a:bodyPr anchor="t" rtlCol="false" tIns="0" lIns="0" bIns="0" rIns="0">
              <a:spAutoFit/>
            </a:bodyPr>
            <a:lstStyle/>
            <a:p>
              <a:pPr algn="l">
                <a:lnSpc>
                  <a:spcPts val="5599"/>
                </a:lnSpc>
              </a:pPr>
            </a:p>
          </p:txBody>
        </p:sp>
        <p:sp>
          <p:nvSpPr>
            <p:cNvPr name="AutoShape 5" id="5"/>
            <p:cNvSpPr/>
            <p:nvPr/>
          </p:nvSpPr>
          <p:spPr>
            <a:xfrm rot="0">
              <a:off x="0" y="1519947"/>
              <a:ext cx="16145969" cy="171125"/>
            </a:xfrm>
            <a:prstGeom prst="rect">
              <a:avLst/>
            </a:prstGeom>
            <a:solidFill>
              <a:srgbClr val="E84E36"/>
            </a:solidFill>
          </p:spPr>
        </p:sp>
      </p:grpSp>
      <p:sp>
        <p:nvSpPr>
          <p:cNvPr name="Freeform 6" id="6"/>
          <p:cNvSpPr/>
          <p:nvPr/>
        </p:nvSpPr>
        <p:spPr>
          <a:xfrm flipH="false" flipV="false" rot="0">
            <a:off x="6794643" y="3711726"/>
            <a:ext cx="11301259" cy="6356958"/>
          </a:xfrm>
          <a:custGeom>
            <a:avLst/>
            <a:gdLst/>
            <a:ahLst/>
            <a:cxnLst/>
            <a:rect r="r" b="b" t="t" l="l"/>
            <a:pathLst>
              <a:path h="6356958" w="11301259">
                <a:moveTo>
                  <a:pt x="0" y="0"/>
                </a:moveTo>
                <a:lnTo>
                  <a:pt x="11301259" y="0"/>
                </a:lnTo>
                <a:lnTo>
                  <a:pt x="11301259" y="6356958"/>
                </a:lnTo>
                <a:lnTo>
                  <a:pt x="0" y="6356958"/>
                </a:lnTo>
                <a:lnTo>
                  <a:pt x="0" y="0"/>
                </a:lnTo>
                <a:close/>
              </a:path>
            </a:pathLst>
          </a:custGeom>
          <a:blipFill>
            <a:blip r:embed="rId3"/>
            <a:stretch>
              <a:fillRect l="0" t="0" r="0" b="0"/>
            </a:stretch>
          </a:blipFill>
        </p:spPr>
      </p:sp>
      <p:sp>
        <p:nvSpPr>
          <p:cNvPr name="Freeform 7" id="7"/>
          <p:cNvSpPr/>
          <p:nvPr/>
        </p:nvSpPr>
        <p:spPr>
          <a:xfrm flipH="false" flipV="false" rot="0">
            <a:off x="623678" y="2793554"/>
            <a:ext cx="5864765" cy="5690094"/>
          </a:xfrm>
          <a:custGeom>
            <a:avLst/>
            <a:gdLst/>
            <a:ahLst/>
            <a:cxnLst/>
            <a:rect r="r" b="b" t="t" l="l"/>
            <a:pathLst>
              <a:path h="5690094" w="5864765">
                <a:moveTo>
                  <a:pt x="0" y="0"/>
                </a:moveTo>
                <a:lnTo>
                  <a:pt x="5864764" y="0"/>
                </a:lnTo>
                <a:lnTo>
                  <a:pt x="5864764" y="5690095"/>
                </a:lnTo>
                <a:lnTo>
                  <a:pt x="0" y="5690095"/>
                </a:lnTo>
                <a:lnTo>
                  <a:pt x="0" y="0"/>
                </a:lnTo>
                <a:close/>
              </a:path>
            </a:pathLst>
          </a:custGeom>
          <a:blipFill>
            <a:blip r:embed="rId4"/>
            <a:stretch>
              <a:fillRect l="0" t="-1534" r="0" b="-1534"/>
            </a:stretch>
          </a:blipFill>
        </p:spPr>
      </p:sp>
      <p:sp>
        <p:nvSpPr>
          <p:cNvPr name="TextBox 8" id="8"/>
          <p:cNvSpPr txBox="true"/>
          <p:nvPr/>
        </p:nvSpPr>
        <p:spPr>
          <a:xfrm rot="0">
            <a:off x="6488442" y="2523904"/>
            <a:ext cx="11386861" cy="1187822"/>
          </a:xfrm>
          <a:prstGeom prst="rect">
            <a:avLst/>
          </a:prstGeom>
        </p:spPr>
        <p:txBody>
          <a:bodyPr anchor="t" rtlCol="false" tIns="0" lIns="0" bIns="0" rIns="0">
            <a:spAutoFit/>
          </a:bodyPr>
          <a:lstStyle/>
          <a:p>
            <a:pPr algn="ctr">
              <a:lnSpc>
                <a:spcPts val="4797"/>
              </a:lnSpc>
            </a:pPr>
            <a:r>
              <a:rPr lang="en-US" sz="3426" b="true">
                <a:solidFill>
                  <a:srgbClr val="000000"/>
                </a:solidFill>
                <a:latin typeface="Canva Sans Bold"/>
                <a:ea typeface="Canva Sans Bold"/>
                <a:cs typeface="Canva Sans Bold"/>
                <a:sym typeface="Canva Sans Bold"/>
              </a:rPr>
              <a:t>Known</a:t>
            </a:r>
            <a:r>
              <a:rPr lang="en-US" b="true" sz="3426">
                <a:solidFill>
                  <a:srgbClr val="000000"/>
                </a:solidFill>
                <a:latin typeface="Canva Sans Bold"/>
                <a:ea typeface="Canva Sans Bold"/>
                <a:cs typeface="Canva Sans Bold"/>
                <a:sym typeface="Canva Sans Bold"/>
              </a:rPr>
              <a:t> as the beating heart of Gaza’s healthcare system</a:t>
            </a:r>
          </a:p>
        </p:txBody>
      </p:sp>
    </p:spTree>
  </p:cSld>
  <p:clrMapOvr>
    <a:masterClrMapping/>
  </p:clrMapOvr>
</p:sld>
</file>

<file path=ppt/slides/slide3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95649" y="257180"/>
            <a:ext cx="14921273" cy="10687045"/>
            <a:chOff x="0" y="0"/>
            <a:chExt cx="19895030" cy="14249394"/>
          </a:xfrm>
        </p:grpSpPr>
        <p:sp>
          <p:nvSpPr>
            <p:cNvPr name="TextBox 3" id="3"/>
            <p:cNvSpPr txBox="true"/>
            <p:nvPr/>
          </p:nvSpPr>
          <p:spPr>
            <a:xfrm rot="0">
              <a:off x="0" y="-104775"/>
              <a:ext cx="19895030" cy="2604123"/>
            </a:xfrm>
            <a:prstGeom prst="rect">
              <a:avLst/>
            </a:prstGeom>
          </p:spPr>
          <p:txBody>
            <a:bodyPr anchor="t" rtlCol="false" tIns="0" lIns="0" bIns="0" rIns="0">
              <a:spAutoFit/>
            </a:bodyPr>
            <a:lstStyle/>
            <a:p>
              <a:pPr algn="l">
                <a:lnSpc>
                  <a:spcPts val="7980"/>
                </a:lnSpc>
              </a:pPr>
              <a:r>
                <a:rPr lang="en-US" sz="5700" spc="741">
                  <a:solidFill>
                    <a:srgbClr val="000000"/>
                  </a:solidFill>
                  <a:latin typeface="League Spartan"/>
                  <a:ea typeface="League Spartan"/>
                  <a:cs typeface="League Spartan"/>
                  <a:sym typeface="League Spartan"/>
                </a:rPr>
                <a:t>OUR DUTY TO DIAGNOSE, TREAT AND PREVENT GENOCIDE</a:t>
              </a:r>
            </a:p>
          </p:txBody>
        </p:sp>
        <p:sp>
          <p:nvSpPr>
            <p:cNvPr name="TextBox 4" id="4"/>
            <p:cNvSpPr txBox="true"/>
            <p:nvPr/>
          </p:nvSpPr>
          <p:spPr>
            <a:xfrm rot="0">
              <a:off x="0" y="4534106"/>
              <a:ext cx="19792763" cy="9715288"/>
            </a:xfrm>
            <a:prstGeom prst="rect">
              <a:avLst/>
            </a:prstGeom>
          </p:spPr>
          <p:txBody>
            <a:bodyPr anchor="t" rtlCol="false" tIns="0" lIns="0" bIns="0" rIns="0">
              <a:spAutoFit/>
            </a:bodyPr>
            <a:lstStyle/>
            <a:p>
              <a:pPr algn="l">
                <a:lnSpc>
                  <a:spcPts val="5180"/>
                </a:lnSpc>
              </a:pPr>
              <a:r>
                <a:rPr lang="en-US" sz="3700" spc="259">
                  <a:solidFill>
                    <a:srgbClr val="000000"/>
                  </a:solidFill>
                  <a:latin typeface="Arial MT Pro"/>
                  <a:ea typeface="Arial MT Pro"/>
                  <a:cs typeface="Arial MT Pro"/>
                  <a:sym typeface="Arial MT Pro"/>
                </a:rPr>
                <a:t>The Hippocratic Oath, Declaration of Geneva, and World Medical Association ethics all emphasize:</a:t>
              </a:r>
            </a:p>
            <a:p>
              <a:pPr algn="l">
                <a:lnSpc>
                  <a:spcPts val="5180"/>
                </a:lnSpc>
              </a:pPr>
              <a:r>
                <a:rPr lang="en-US" sz="3700" spc="259" b="true">
                  <a:solidFill>
                    <a:srgbClr val="000000"/>
                  </a:solidFill>
                  <a:latin typeface="Arial MT Pro Bold"/>
                  <a:ea typeface="Arial MT Pro Bold"/>
                  <a:cs typeface="Arial MT Pro Bold"/>
                  <a:sym typeface="Arial MT Pro Bold"/>
                </a:rPr>
                <a:t>“I will maintain the utmost respect for human life.”</a:t>
              </a:r>
            </a:p>
            <a:p>
              <a:pPr algn="l">
                <a:lnSpc>
                  <a:spcPts val="5180"/>
                </a:lnSpc>
              </a:pPr>
            </a:p>
            <a:p>
              <a:pPr algn="l">
                <a:lnSpc>
                  <a:spcPts val="5180"/>
                </a:lnSpc>
              </a:pPr>
              <a:r>
                <a:rPr lang="en-US" sz="3700" spc="259">
                  <a:solidFill>
                    <a:srgbClr val="000000"/>
                  </a:solidFill>
                  <a:latin typeface="Arial MT Pro"/>
                  <a:ea typeface="Arial MT Pro"/>
                  <a:cs typeface="Arial MT Pro"/>
                  <a:sym typeface="Arial MT Pro"/>
                </a:rPr>
                <a:t>This extends beyond the clinic. When groups are dehumanized or targeted, when human health and survial are threatened:</a:t>
              </a:r>
            </a:p>
            <a:p>
              <a:pPr algn="l" marL="798833" indent="-399416" lvl="1">
                <a:lnSpc>
                  <a:spcPts val="5180"/>
                </a:lnSpc>
                <a:buFont typeface="Arial"/>
                <a:buChar char="•"/>
              </a:pPr>
              <a:r>
                <a:rPr lang="en-US" sz="3700" spc="259">
                  <a:solidFill>
                    <a:srgbClr val="000000"/>
                  </a:solidFill>
                  <a:latin typeface="Arial MT Pro"/>
                  <a:ea typeface="Arial MT Pro"/>
                  <a:cs typeface="Arial MT Pro"/>
                  <a:sym typeface="Arial MT Pro"/>
                </a:rPr>
                <a:t>Phsycians h</a:t>
              </a:r>
              <a:r>
                <a:rPr lang="en-US" sz="3700" spc="259">
                  <a:solidFill>
                    <a:srgbClr val="000000"/>
                  </a:solidFill>
                  <a:latin typeface="Arial MT Pro"/>
                  <a:ea typeface="Arial MT Pro"/>
                  <a:cs typeface="Arial MT Pro"/>
                  <a:sym typeface="Arial MT Pro"/>
                </a:rPr>
                <a:t>ave a duty to speak </a:t>
              </a:r>
            </a:p>
            <a:p>
              <a:pPr algn="l" marL="798833" indent="-399416" lvl="1">
                <a:lnSpc>
                  <a:spcPts val="5180"/>
                </a:lnSpc>
                <a:buFont typeface="Arial"/>
                <a:buChar char="•"/>
              </a:pPr>
              <a:r>
                <a:rPr lang="en-US" sz="3700" spc="259">
                  <a:solidFill>
                    <a:srgbClr val="000000"/>
                  </a:solidFill>
                  <a:latin typeface="Arial MT Pro"/>
                  <a:ea typeface="Arial MT Pro"/>
                  <a:cs typeface="Arial MT Pro"/>
                  <a:sym typeface="Arial MT Pro"/>
                </a:rPr>
                <a:t>Our s</a:t>
              </a:r>
              <a:r>
                <a:rPr lang="en-US" sz="3700" spc="259">
                  <a:solidFill>
                    <a:srgbClr val="000000"/>
                  </a:solidFill>
                  <a:latin typeface="Arial MT Pro"/>
                  <a:ea typeface="Arial MT Pro"/>
                  <a:cs typeface="Arial MT Pro"/>
                  <a:sym typeface="Arial MT Pro"/>
                </a:rPr>
                <a:t>ilence or neutrality can inadvertently support oppression.</a:t>
              </a:r>
            </a:p>
            <a:p>
              <a:pPr algn="l">
                <a:lnSpc>
                  <a:spcPts val="5599"/>
                </a:lnSpc>
              </a:pPr>
            </a:p>
          </p:txBody>
        </p:sp>
        <p:sp>
          <p:nvSpPr>
            <p:cNvPr name="AutoShape 5" id="5"/>
            <p:cNvSpPr/>
            <p:nvPr/>
          </p:nvSpPr>
          <p:spPr>
            <a:xfrm rot="0">
              <a:off x="0" y="3051568"/>
              <a:ext cx="16145969" cy="171125"/>
            </a:xfrm>
            <a:prstGeom prst="rect">
              <a:avLst/>
            </a:prstGeom>
            <a:solidFill>
              <a:srgbClr val="E84E36"/>
            </a:solidFill>
          </p:spPr>
        </p:sp>
      </p:grpSp>
      <p:sp>
        <p:nvSpPr>
          <p:cNvPr name="Freeform 6" id="6"/>
          <p:cNvSpPr/>
          <p:nvPr/>
        </p:nvSpPr>
        <p:spPr>
          <a:xfrm flipH="false" flipV="false" rot="0">
            <a:off x="0" y="0"/>
            <a:ext cx="2590069" cy="10641754"/>
          </a:xfrm>
          <a:custGeom>
            <a:avLst/>
            <a:gdLst/>
            <a:ahLst/>
            <a:cxnLst/>
            <a:rect r="r" b="b" t="t" l="l"/>
            <a:pathLst>
              <a:path h="10641754" w="2590069">
                <a:moveTo>
                  <a:pt x="0" y="0"/>
                </a:moveTo>
                <a:lnTo>
                  <a:pt x="2590069" y="0"/>
                </a:lnTo>
                <a:lnTo>
                  <a:pt x="2590069" y="10641754"/>
                </a:lnTo>
                <a:lnTo>
                  <a:pt x="0" y="10641754"/>
                </a:lnTo>
                <a:lnTo>
                  <a:pt x="0" y="0"/>
                </a:lnTo>
                <a:close/>
              </a:path>
            </a:pathLst>
          </a:custGeom>
          <a:blipFill>
            <a:blip r:embed="rId3"/>
            <a:stretch>
              <a:fillRect l="-116282" t="0" r="-12880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32520" y="542930"/>
            <a:ext cx="14958144" cy="8794746"/>
            <a:chOff x="0" y="0"/>
            <a:chExt cx="19944192" cy="11726327"/>
          </a:xfrm>
        </p:grpSpPr>
        <p:sp>
          <p:nvSpPr>
            <p:cNvPr name="TextBox 3" id="3"/>
            <p:cNvSpPr txBox="true"/>
            <p:nvPr/>
          </p:nvSpPr>
          <p:spPr>
            <a:xfrm rot="0">
              <a:off x="0" y="-104775"/>
              <a:ext cx="19944192" cy="2604123"/>
            </a:xfrm>
            <a:prstGeom prst="rect">
              <a:avLst/>
            </a:prstGeom>
          </p:spPr>
          <p:txBody>
            <a:bodyPr anchor="t" rtlCol="false" tIns="0" lIns="0" bIns="0" rIns="0">
              <a:spAutoFit/>
            </a:bodyPr>
            <a:lstStyle/>
            <a:p>
              <a:pPr algn="l">
                <a:lnSpc>
                  <a:spcPts val="7980"/>
                </a:lnSpc>
              </a:pPr>
              <a:r>
                <a:rPr lang="en-US" sz="5700" spc="741">
                  <a:solidFill>
                    <a:srgbClr val="000000"/>
                  </a:solidFill>
                  <a:latin typeface="League Spartan"/>
                  <a:ea typeface="League Spartan"/>
                  <a:cs typeface="League Spartan"/>
                  <a:sym typeface="League Spartan"/>
                </a:rPr>
                <a:t>OUR DUTY TO DIAGNOSE, TREAT AND PREVENT GENOCIDE</a:t>
              </a:r>
            </a:p>
          </p:txBody>
        </p:sp>
        <p:sp>
          <p:nvSpPr>
            <p:cNvPr name="TextBox 4" id="4"/>
            <p:cNvSpPr txBox="true"/>
            <p:nvPr/>
          </p:nvSpPr>
          <p:spPr>
            <a:xfrm rot="0">
              <a:off x="0" y="4515056"/>
              <a:ext cx="19841671" cy="7211272"/>
            </a:xfrm>
            <a:prstGeom prst="rect">
              <a:avLst/>
            </a:prstGeom>
          </p:spPr>
          <p:txBody>
            <a:bodyPr anchor="t" rtlCol="false" tIns="0" lIns="0" bIns="0" rIns="0">
              <a:spAutoFit/>
            </a:bodyPr>
            <a:lstStyle/>
            <a:p>
              <a:pPr algn="l">
                <a:lnSpc>
                  <a:spcPts val="5879"/>
                </a:lnSpc>
              </a:pPr>
              <a:r>
                <a:rPr lang="en-US" sz="4199" spc="293" b="true">
                  <a:solidFill>
                    <a:srgbClr val="000000"/>
                  </a:solidFill>
                  <a:latin typeface="Arial MT Pro Bold"/>
                  <a:ea typeface="Arial MT Pro Bold"/>
                  <a:cs typeface="Arial MT Pro Bold"/>
                  <a:sym typeface="Arial MT Pro Bold"/>
                </a:rPr>
                <a:t>The Doctor’s Role in preventing genocide</a:t>
              </a:r>
              <a:r>
                <a:rPr lang="en-US" sz="4199" spc="293">
                  <a:solidFill>
                    <a:srgbClr val="000000"/>
                  </a:solidFill>
                  <a:latin typeface="Arial MT Pro"/>
                  <a:ea typeface="Arial MT Pro"/>
                  <a:cs typeface="Arial MT Pro"/>
                  <a:sym typeface="Arial MT Pro"/>
                </a:rPr>
                <a:t>:</a:t>
              </a:r>
            </a:p>
            <a:p>
              <a:pPr algn="l">
                <a:lnSpc>
                  <a:spcPts val="5180"/>
                </a:lnSpc>
              </a:pPr>
            </a:p>
            <a:p>
              <a:pPr algn="l" marL="798833" indent="-399416" lvl="1">
                <a:lnSpc>
                  <a:spcPts val="5180"/>
                </a:lnSpc>
                <a:buFont typeface="Arial"/>
                <a:buChar char="•"/>
              </a:pPr>
              <a:r>
                <a:rPr lang="en-US" sz="3700" spc="259">
                  <a:solidFill>
                    <a:srgbClr val="000000"/>
                  </a:solidFill>
                  <a:latin typeface="Arial MT Pro"/>
                  <a:ea typeface="Arial MT Pro"/>
                  <a:cs typeface="Arial MT Pro"/>
                  <a:sym typeface="Arial MT Pro"/>
                </a:rPr>
                <a:t>Early Warning and Advocacy</a:t>
              </a:r>
            </a:p>
            <a:p>
              <a:pPr algn="l" marL="798833" indent="-399416" lvl="1">
                <a:lnSpc>
                  <a:spcPts val="5180"/>
                </a:lnSpc>
                <a:buFont typeface="Arial"/>
                <a:buChar char="•"/>
              </a:pPr>
              <a:r>
                <a:rPr lang="en-US" sz="3700" spc="259">
                  <a:solidFill>
                    <a:srgbClr val="000000"/>
                  </a:solidFill>
                  <a:latin typeface="Arial MT Pro"/>
                  <a:ea typeface="Arial MT Pro"/>
                  <a:cs typeface="Arial MT Pro"/>
                  <a:sym typeface="Arial MT Pro"/>
                </a:rPr>
                <a:t>Upholding Medical Neutrality</a:t>
              </a:r>
            </a:p>
            <a:p>
              <a:pPr algn="l" marL="798833" indent="-399416" lvl="1">
                <a:lnSpc>
                  <a:spcPts val="5180"/>
                </a:lnSpc>
                <a:buFont typeface="Arial"/>
                <a:buChar char="•"/>
              </a:pPr>
              <a:r>
                <a:rPr lang="en-US" sz="3700" spc="259">
                  <a:solidFill>
                    <a:srgbClr val="000000"/>
                  </a:solidFill>
                  <a:latin typeface="Arial MT Pro"/>
                  <a:ea typeface="Arial MT Pro"/>
                  <a:cs typeface="Arial MT Pro"/>
                  <a:sym typeface="Arial MT Pro"/>
                </a:rPr>
                <a:t>Education and Public Voice</a:t>
              </a:r>
            </a:p>
            <a:p>
              <a:pPr algn="l" marL="798833" indent="-399416" lvl="1">
                <a:lnSpc>
                  <a:spcPts val="5180"/>
                </a:lnSpc>
                <a:buFont typeface="Arial"/>
                <a:buChar char="•"/>
              </a:pPr>
              <a:r>
                <a:rPr lang="en-US" sz="3700" spc="259">
                  <a:solidFill>
                    <a:srgbClr val="000000"/>
                  </a:solidFill>
                  <a:latin typeface="Arial MT Pro"/>
                  <a:ea typeface="Arial MT Pro"/>
                  <a:cs typeface="Arial MT Pro"/>
                  <a:sym typeface="Arial MT Pro"/>
                </a:rPr>
                <a:t>Strengthening Social Determinants of Health</a:t>
              </a:r>
            </a:p>
            <a:p>
              <a:pPr algn="l" marL="798833" indent="-399416" lvl="1">
                <a:lnSpc>
                  <a:spcPts val="5180"/>
                </a:lnSpc>
                <a:buFont typeface="Arial"/>
                <a:buChar char="•"/>
              </a:pPr>
              <a:r>
                <a:rPr lang="en-US" sz="3700" spc="259">
                  <a:solidFill>
                    <a:srgbClr val="000000"/>
                  </a:solidFill>
                  <a:latin typeface="Arial MT Pro"/>
                  <a:ea typeface="Arial MT Pro"/>
                  <a:cs typeface="Arial MT Pro"/>
                  <a:sym typeface="Arial MT Pro"/>
                </a:rPr>
                <a:t>Professional Solidarity</a:t>
              </a:r>
            </a:p>
            <a:p>
              <a:pPr algn="l">
                <a:lnSpc>
                  <a:spcPts val="5599"/>
                </a:lnSpc>
              </a:pPr>
            </a:p>
          </p:txBody>
        </p:sp>
        <p:sp>
          <p:nvSpPr>
            <p:cNvPr name="AutoShape 5" id="5"/>
            <p:cNvSpPr/>
            <p:nvPr/>
          </p:nvSpPr>
          <p:spPr>
            <a:xfrm rot="0">
              <a:off x="0" y="3051568"/>
              <a:ext cx="16185867" cy="171125"/>
            </a:xfrm>
            <a:prstGeom prst="rect">
              <a:avLst/>
            </a:prstGeom>
            <a:solidFill>
              <a:srgbClr val="E84E36"/>
            </a:solidFill>
          </p:spPr>
        </p:sp>
      </p:grpSp>
      <p:sp>
        <p:nvSpPr>
          <p:cNvPr name="Freeform 6" id="6"/>
          <p:cNvSpPr/>
          <p:nvPr/>
        </p:nvSpPr>
        <p:spPr>
          <a:xfrm flipH="false" flipV="false" rot="0">
            <a:off x="0" y="0"/>
            <a:ext cx="2590069" cy="10641754"/>
          </a:xfrm>
          <a:custGeom>
            <a:avLst/>
            <a:gdLst/>
            <a:ahLst/>
            <a:cxnLst/>
            <a:rect r="r" b="b" t="t" l="l"/>
            <a:pathLst>
              <a:path h="10641754" w="2590069">
                <a:moveTo>
                  <a:pt x="0" y="0"/>
                </a:moveTo>
                <a:lnTo>
                  <a:pt x="2590069" y="0"/>
                </a:lnTo>
                <a:lnTo>
                  <a:pt x="2590069" y="10641754"/>
                </a:lnTo>
                <a:lnTo>
                  <a:pt x="0" y="10641754"/>
                </a:lnTo>
                <a:lnTo>
                  <a:pt x="0" y="0"/>
                </a:lnTo>
                <a:close/>
              </a:path>
            </a:pathLst>
          </a:custGeom>
          <a:blipFill>
            <a:blip r:embed="rId3"/>
            <a:stretch>
              <a:fillRect l="-116282" t="0" r="-12880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811295" y="451484"/>
            <a:ext cx="14921273" cy="9384032"/>
            <a:chOff x="0" y="0"/>
            <a:chExt cx="19895030" cy="12512043"/>
          </a:xfrm>
        </p:grpSpPr>
        <p:sp>
          <p:nvSpPr>
            <p:cNvPr name="TextBox 3" id="3"/>
            <p:cNvSpPr txBox="true"/>
            <p:nvPr/>
          </p:nvSpPr>
          <p:spPr>
            <a:xfrm rot="0">
              <a:off x="0" y="-161925"/>
              <a:ext cx="19895030" cy="1858642"/>
            </a:xfrm>
            <a:prstGeom prst="rect">
              <a:avLst/>
            </a:prstGeom>
          </p:spPr>
          <p:txBody>
            <a:bodyPr anchor="t" rtlCol="false" tIns="0" lIns="0" bIns="0" rIns="0">
              <a:spAutoFit/>
            </a:bodyPr>
            <a:lstStyle/>
            <a:p>
              <a:pPr algn="l">
                <a:lnSpc>
                  <a:spcPts val="11760"/>
                </a:lnSpc>
              </a:pPr>
              <a:r>
                <a:rPr lang="en-US" sz="8400" spc="1092">
                  <a:solidFill>
                    <a:srgbClr val="000000"/>
                  </a:solidFill>
                  <a:latin typeface="League Spartan"/>
                  <a:ea typeface="League Spartan"/>
                  <a:cs typeface="League Spartan"/>
                  <a:sym typeface="League Spartan"/>
                </a:rPr>
                <a:t>MEDICAL NEUTRALITY</a:t>
              </a:r>
            </a:p>
          </p:txBody>
        </p:sp>
        <p:sp>
          <p:nvSpPr>
            <p:cNvPr name="TextBox 4" id="4"/>
            <p:cNvSpPr txBox="true"/>
            <p:nvPr/>
          </p:nvSpPr>
          <p:spPr>
            <a:xfrm rot="0">
              <a:off x="0" y="3731475"/>
              <a:ext cx="19792763" cy="8780568"/>
            </a:xfrm>
            <a:prstGeom prst="rect">
              <a:avLst/>
            </a:prstGeom>
          </p:spPr>
          <p:txBody>
            <a:bodyPr anchor="t" rtlCol="false" tIns="0" lIns="0" bIns="0" rIns="0">
              <a:spAutoFit/>
            </a:bodyPr>
            <a:lstStyle/>
            <a:p>
              <a:pPr algn="l" marL="798831" indent="-399416" lvl="1">
                <a:lnSpc>
                  <a:spcPts val="5180"/>
                </a:lnSpc>
                <a:buFont typeface="Arial"/>
                <a:buChar char="•"/>
              </a:pPr>
              <a:r>
                <a:rPr lang="en-US" sz="3700" spc="259">
                  <a:solidFill>
                    <a:srgbClr val="000000"/>
                  </a:solidFill>
                  <a:latin typeface="Arial MT Pro"/>
                  <a:ea typeface="Arial MT Pro"/>
                  <a:cs typeface="Arial MT Pro"/>
                  <a:sym typeface="Arial MT Pro"/>
                </a:rPr>
                <a:t>Medical professionals must provide care to the sick and wounded based solely on their medical needs, without regard to their race, religion, ethnicity, or political point of view.</a:t>
              </a:r>
            </a:p>
            <a:p>
              <a:pPr algn="l" marL="798831" indent="-399416" lvl="1">
                <a:lnSpc>
                  <a:spcPts val="5180"/>
                </a:lnSpc>
                <a:buFont typeface="Arial"/>
                <a:buChar char="•"/>
              </a:pPr>
              <a:r>
                <a:rPr lang="en-US" sz="3700" spc="259">
                  <a:solidFill>
                    <a:srgbClr val="000000"/>
                  </a:solidFill>
                  <a:latin typeface="Arial MT Pro"/>
                  <a:ea typeface="Arial MT Pro"/>
                  <a:cs typeface="Arial MT Pro"/>
                  <a:sym typeface="Arial MT Pro"/>
                </a:rPr>
                <a:t>Healthcare workers and facilities must be allowed to operate without being attacked or misused by any party in a conflict</a:t>
              </a:r>
            </a:p>
            <a:p>
              <a:pPr algn="l" marL="798831" indent="-399416" lvl="1">
                <a:lnSpc>
                  <a:spcPts val="5180"/>
                </a:lnSpc>
                <a:buFont typeface="Arial"/>
                <a:buChar char="•"/>
              </a:pPr>
              <a:r>
                <a:rPr lang="en-US" sz="3700" spc="259">
                  <a:solidFill>
                    <a:srgbClr val="000000"/>
                  </a:solidFill>
                  <a:latin typeface="Arial MT Pro"/>
                  <a:ea typeface="Arial MT Pro"/>
                  <a:cs typeface="Arial MT Pro"/>
                  <a:sym typeface="Arial MT Pro"/>
                </a:rPr>
                <a:t>Medical personnel and facilities are protected by international humanitarian law, and violations can be considered war crimes</a:t>
              </a:r>
            </a:p>
          </p:txBody>
        </p:sp>
        <p:sp>
          <p:nvSpPr>
            <p:cNvPr name="AutoShape 5" id="5"/>
            <p:cNvSpPr/>
            <p:nvPr/>
          </p:nvSpPr>
          <p:spPr>
            <a:xfrm rot="0">
              <a:off x="0" y="2248937"/>
              <a:ext cx="16145969" cy="171125"/>
            </a:xfrm>
            <a:prstGeom prst="rect">
              <a:avLst/>
            </a:prstGeom>
            <a:solidFill>
              <a:srgbClr val="E84E36"/>
            </a:solidFill>
          </p:spPr>
        </p:sp>
      </p:grpSp>
      <p:sp>
        <p:nvSpPr>
          <p:cNvPr name="Freeform 6" id="6"/>
          <p:cNvSpPr/>
          <p:nvPr/>
        </p:nvSpPr>
        <p:spPr>
          <a:xfrm flipH="false" flipV="false" rot="0">
            <a:off x="-381202" y="-470868"/>
            <a:ext cx="2819804" cy="10757868"/>
          </a:xfrm>
          <a:custGeom>
            <a:avLst/>
            <a:gdLst/>
            <a:ahLst/>
            <a:cxnLst/>
            <a:rect r="r" b="b" t="t" l="l"/>
            <a:pathLst>
              <a:path h="10757868" w="2819804">
                <a:moveTo>
                  <a:pt x="0" y="0"/>
                </a:moveTo>
                <a:lnTo>
                  <a:pt x="2819804" y="0"/>
                </a:lnTo>
                <a:lnTo>
                  <a:pt x="2819804" y="10757868"/>
                </a:lnTo>
                <a:lnTo>
                  <a:pt x="0" y="10757868"/>
                </a:lnTo>
                <a:lnTo>
                  <a:pt x="0" y="0"/>
                </a:lnTo>
                <a:close/>
              </a:path>
            </a:pathLst>
          </a:custGeom>
          <a:blipFill>
            <a:blip r:embed="rId3"/>
            <a:stretch>
              <a:fillRect l="-72628" t="0" r="-72628"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489485" y="1286797"/>
            <a:ext cx="14425157" cy="5006979"/>
            <a:chOff x="0" y="0"/>
            <a:chExt cx="19233543" cy="6675972"/>
          </a:xfrm>
        </p:grpSpPr>
        <p:sp>
          <p:nvSpPr>
            <p:cNvPr name="TextBox 3" id="3"/>
            <p:cNvSpPr txBox="true"/>
            <p:nvPr/>
          </p:nvSpPr>
          <p:spPr>
            <a:xfrm rot="0">
              <a:off x="0" y="-161925"/>
              <a:ext cx="19233543" cy="1915874"/>
            </a:xfrm>
            <a:prstGeom prst="rect">
              <a:avLst/>
            </a:prstGeom>
          </p:spPr>
          <p:txBody>
            <a:bodyPr anchor="t" rtlCol="false" tIns="0" lIns="0" bIns="0" rIns="0">
              <a:spAutoFit/>
            </a:bodyPr>
            <a:lstStyle/>
            <a:p>
              <a:pPr algn="l">
                <a:lnSpc>
                  <a:spcPts val="12178"/>
                </a:lnSpc>
              </a:pPr>
              <a:r>
                <a:rPr lang="en-US" sz="8698" spc="1130">
                  <a:solidFill>
                    <a:srgbClr val="000000"/>
                  </a:solidFill>
                  <a:latin typeface="League Spartan"/>
                  <a:ea typeface="League Spartan"/>
                  <a:cs typeface="League Spartan"/>
                  <a:sym typeface="League Spartan"/>
                </a:rPr>
                <a:t>RUDOLF VIRCHOW</a:t>
              </a:r>
            </a:p>
          </p:txBody>
        </p:sp>
        <p:sp>
          <p:nvSpPr>
            <p:cNvPr name="TextBox 4" id="4"/>
            <p:cNvSpPr txBox="true"/>
            <p:nvPr/>
          </p:nvSpPr>
          <p:spPr>
            <a:xfrm rot="0">
              <a:off x="0" y="3492717"/>
              <a:ext cx="19043863" cy="3183255"/>
            </a:xfrm>
            <a:prstGeom prst="rect">
              <a:avLst/>
            </a:prstGeom>
          </p:spPr>
          <p:txBody>
            <a:bodyPr anchor="t" rtlCol="false" tIns="0" lIns="0" bIns="0" rIns="0">
              <a:spAutoFit/>
            </a:bodyPr>
            <a:lstStyle/>
            <a:p>
              <a:pPr algn="l">
                <a:lnSpc>
                  <a:spcPts val="6579"/>
                </a:lnSpc>
              </a:pPr>
              <a:r>
                <a:rPr lang="en-US" sz="4699" spc="328" b="true">
                  <a:solidFill>
                    <a:srgbClr val="000000"/>
                  </a:solidFill>
                  <a:latin typeface="Arial MT Pro Bold"/>
                  <a:ea typeface="Arial MT Pro Bold"/>
                  <a:cs typeface="Arial MT Pro Bold"/>
                  <a:sym typeface="Arial MT Pro Bold"/>
                </a:rPr>
                <a:t>“Medicine is a social science and politics is nothing else but medicine on a large scale"</a:t>
              </a:r>
            </a:p>
            <a:p>
              <a:pPr algn="l">
                <a:lnSpc>
                  <a:spcPts val="5599"/>
                </a:lnSpc>
              </a:pPr>
            </a:p>
          </p:txBody>
        </p:sp>
        <p:sp>
          <p:nvSpPr>
            <p:cNvPr name="AutoShape 5" id="5"/>
            <p:cNvSpPr/>
            <p:nvPr/>
          </p:nvSpPr>
          <p:spPr>
            <a:xfrm rot="0">
              <a:off x="0" y="2445072"/>
              <a:ext cx="15609134" cy="165436"/>
            </a:xfrm>
            <a:prstGeom prst="rect">
              <a:avLst/>
            </a:prstGeom>
            <a:solidFill>
              <a:srgbClr val="E84E36"/>
            </a:solidFill>
          </p:spPr>
        </p:sp>
      </p:grpSp>
      <p:sp>
        <p:nvSpPr>
          <p:cNvPr name="Freeform 6" id="6"/>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7" id="7"/>
          <p:cNvSpPr/>
          <p:nvPr/>
        </p:nvSpPr>
        <p:spPr>
          <a:xfrm flipH="false" flipV="false" rot="0">
            <a:off x="0" y="0"/>
            <a:ext cx="2551647" cy="10287000"/>
          </a:xfrm>
          <a:custGeom>
            <a:avLst/>
            <a:gdLst/>
            <a:ahLst/>
            <a:cxnLst/>
            <a:rect r="r" b="b" t="t" l="l"/>
            <a:pathLst>
              <a:path h="10287000" w="2551647">
                <a:moveTo>
                  <a:pt x="0" y="0"/>
                </a:moveTo>
                <a:lnTo>
                  <a:pt x="2551647" y="0"/>
                </a:lnTo>
                <a:lnTo>
                  <a:pt x="2551647" y="10287000"/>
                </a:lnTo>
                <a:lnTo>
                  <a:pt x="0" y="10287000"/>
                </a:lnTo>
                <a:lnTo>
                  <a:pt x="0" y="0"/>
                </a:lnTo>
                <a:close/>
              </a:path>
            </a:pathLst>
          </a:custGeom>
          <a:blipFill>
            <a:blip r:embed="rId4"/>
            <a:stretch>
              <a:fillRect l="-94295" t="0" r="-6395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63227" y="962025"/>
            <a:ext cx="14462028" cy="3409332"/>
          </a:xfrm>
          <a:prstGeom prst="rect">
            <a:avLst/>
          </a:prstGeom>
        </p:spPr>
        <p:txBody>
          <a:bodyPr anchor="t" rtlCol="false" tIns="0" lIns="0" bIns="0" rIns="0">
            <a:spAutoFit/>
          </a:bodyPr>
          <a:lstStyle/>
          <a:p>
            <a:pPr algn="l">
              <a:lnSpc>
                <a:spcPts val="5038"/>
              </a:lnSpc>
            </a:pPr>
            <a:r>
              <a:rPr lang="en-US" sz="3598" spc="467">
                <a:solidFill>
                  <a:srgbClr val="000000"/>
                </a:solidFill>
                <a:latin typeface="League Spartan"/>
                <a:ea typeface="League Spartan"/>
                <a:cs typeface="League Spartan"/>
                <a:sym typeface="League Spartan"/>
              </a:rPr>
              <a:t>TO PREVENT, REACT, AND REBUILD: HEALTH RESEARCH AND THE PREVENTION OF GENOCIDE- </a:t>
            </a:r>
            <a:r>
              <a:rPr lang="en-US" sz="3598" spc="467" u="sng">
                <a:solidFill>
                  <a:srgbClr val="000000"/>
                </a:solidFill>
                <a:latin typeface="League Spartan"/>
                <a:ea typeface="League Spartan"/>
                <a:cs typeface="League Spartan"/>
                <a:sym typeface="League Spartan"/>
                <a:hlinkClick r:id="rId3" tooltip="https://pubmed.ncbi.nlm.nih.gov/?term=Adler+RN&amp;cauthor_id=15544643"/>
              </a:rPr>
              <a:t>REVA N ADLER</a:t>
            </a:r>
            <a:r>
              <a:rPr lang="en-US" sz="3598" spc="467">
                <a:solidFill>
                  <a:srgbClr val="000000"/>
                </a:solidFill>
                <a:latin typeface="League Spartan"/>
                <a:ea typeface="League Spartan"/>
                <a:cs typeface="League Spartan"/>
                <a:sym typeface="League Spartan"/>
              </a:rPr>
              <a:t>, </a:t>
            </a:r>
            <a:r>
              <a:rPr lang="en-US" sz="3598" spc="467" u="sng">
                <a:solidFill>
                  <a:srgbClr val="000000"/>
                </a:solidFill>
                <a:latin typeface="League Spartan"/>
                <a:ea typeface="League Spartan"/>
                <a:cs typeface="League Spartan"/>
                <a:sym typeface="League Spartan"/>
                <a:hlinkClick r:id="rId4" tooltip="https://pubmed.ncbi.nlm.nih.gov/?term=Smith+J&amp;cauthor_id=15544643"/>
              </a:rPr>
              <a:t>JAMES SMITH</a:t>
            </a:r>
            <a:r>
              <a:rPr lang="en-US" sz="3598" spc="467">
                <a:solidFill>
                  <a:srgbClr val="000000"/>
                </a:solidFill>
                <a:latin typeface="League Spartan"/>
                <a:ea typeface="League Spartan"/>
                <a:cs typeface="League Spartan"/>
                <a:sym typeface="League Spartan"/>
              </a:rPr>
              <a:t>, </a:t>
            </a:r>
            <a:r>
              <a:rPr lang="en-US" sz="3598" spc="467" u="sng">
                <a:solidFill>
                  <a:srgbClr val="000000"/>
                </a:solidFill>
                <a:latin typeface="League Spartan"/>
                <a:ea typeface="League Spartan"/>
                <a:cs typeface="League Spartan"/>
                <a:sym typeface="League Spartan"/>
                <a:hlinkClick r:id="rId5" tooltip="https://pubmed.ncbi.nlm.nih.gov/?term=Fishman+P&amp;cauthor_id=15544643"/>
              </a:rPr>
              <a:t>PAUL FISHMAN</a:t>
            </a:r>
            <a:r>
              <a:rPr lang="en-US" sz="3598" spc="467">
                <a:solidFill>
                  <a:srgbClr val="000000"/>
                </a:solidFill>
                <a:latin typeface="League Spartan"/>
                <a:ea typeface="League Spartan"/>
                <a:cs typeface="League Spartan"/>
                <a:sym typeface="League Spartan"/>
              </a:rPr>
              <a:t>, </a:t>
            </a:r>
            <a:r>
              <a:rPr lang="en-US" sz="3598" spc="467" u="sng">
                <a:solidFill>
                  <a:srgbClr val="000000"/>
                </a:solidFill>
                <a:latin typeface="League Spartan"/>
                <a:ea typeface="League Spartan"/>
                <a:cs typeface="League Spartan"/>
                <a:sym typeface="League Spartan"/>
                <a:hlinkClick r:id="rId6" tooltip="https://pubmed.ncbi.nlm.nih.gov/?term=Larson+EB&amp;cauthor_id=15544643"/>
              </a:rPr>
              <a:t>ERIC B LARSON</a:t>
            </a:r>
            <a:r>
              <a:rPr lang="en-US" sz="3598" spc="467">
                <a:solidFill>
                  <a:srgbClr val="000000"/>
                </a:solidFill>
                <a:latin typeface="League Spartan"/>
                <a:ea typeface="League Spartan"/>
                <a:cs typeface="League Spartan"/>
                <a:sym typeface="League Spartan"/>
              </a:rPr>
              <a:t>  PUBLISHED IN 2004</a:t>
            </a:r>
          </a:p>
          <a:p>
            <a:pPr algn="l">
              <a:lnSpc>
                <a:spcPts val="6438"/>
              </a:lnSpc>
            </a:pPr>
          </a:p>
          <a:p>
            <a:pPr algn="l">
              <a:lnSpc>
                <a:spcPts val="105"/>
              </a:lnSpc>
            </a:pPr>
          </a:p>
        </p:txBody>
      </p:sp>
      <p:sp>
        <p:nvSpPr>
          <p:cNvPr name="TextBox 3" id="3"/>
          <p:cNvSpPr txBox="true"/>
          <p:nvPr/>
        </p:nvSpPr>
        <p:spPr>
          <a:xfrm rot="0">
            <a:off x="3563227" y="4981575"/>
            <a:ext cx="14319405" cy="3027045"/>
          </a:xfrm>
          <a:prstGeom prst="rect">
            <a:avLst/>
          </a:prstGeom>
        </p:spPr>
        <p:txBody>
          <a:bodyPr anchor="t" rtlCol="false" tIns="0" lIns="0" bIns="0" rIns="0">
            <a:spAutoFit/>
          </a:bodyPr>
          <a:lstStyle/>
          <a:p>
            <a:pPr algn="l">
              <a:lnSpc>
                <a:spcPts val="5879"/>
              </a:lnSpc>
            </a:pPr>
            <a:r>
              <a:rPr lang="en-US" sz="4199" spc="293" b="true">
                <a:solidFill>
                  <a:srgbClr val="000000"/>
                </a:solidFill>
                <a:latin typeface="Arial MT Pro Bold"/>
                <a:ea typeface="Arial MT Pro Bold"/>
                <a:cs typeface="Arial MT Pro Bold"/>
                <a:sym typeface="Arial MT Pro Bold"/>
              </a:rPr>
              <a:t>Conclusion: Genocide is one of the most pressing threats to the health of populations in the twenty-first century.</a:t>
            </a:r>
            <a:r>
              <a:rPr lang="en-US" sz="4199" spc="293">
                <a:solidFill>
                  <a:srgbClr val="000000"/>
                </a:solidFill>
                <a:latin typeface="Arial MT Pro"/>
                <a:ea typeface="Arial MT Pro"/>
                <a:cs typeface="Arial MT Pro"/>
                <a:sym typeface="Arial MT Pro"/>
              </a:rPr>
              <a:t> </a:t>
            </a:r>
          </a:p>
          <a:p>
            <a:pPr algn="l">
              <a:lnSpc>
                <a:spcPts val="5879"/>
              </a:lnSpc>
            </a:pPr>
          </a:p>
        </p:txBody>
      </p:sp>
      <p:sp>
        <p:nvSpPr>
          <p:cNvPr name="AutoShape 4" id="4"/>
          <p:cNvSpPr/>
          <p:nvPr/>
        </p:nvSpPr>
        <p:spPr>
          <a:xfrm rot="0">
            <a:off x="3563227" y="3857310"/>
            <a:ext cx="11736774" cy="124077"/>
          </a:xfrm>
          <a:prstGeom prst="rect">
            <a:avLst/>
          </a:prstGeom>
          <a:solidFill>
            <a:srgbClr val="E84E36"/>
          </a:solidFill>
        </p:spPr>
      </p:sp>
      <p:sp>
        <p:nvSpPr>
          <p:cNvPr name="Freeform 5" id="5"/>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7"/>
            <a:stretch>
              <a:fillRect l="-115541" t="0" r="-116865" b="-16250"/>
            </a:stretch>
          </a:blipFill>
        </p:spPr>
      </p:sp>
      <p:sp>
        <p:nvSpPr>
          <p:cNvPr name="Freeform 6" id="6"/>
          <p:cNvSpPr/>
          <p:nvPr/>
        </p:nvSpPr>
        <p:spPr>
          <a:xfrm flipH="false" flipV="false" rot="0">
            <a:off x="0" y="-703114"/>
            <a:ext cx="3157646" cy="10963890"/>
          </a:xfrm>
          <a:custGeom>
            <a:avLst/>
            <a:gdLst/>
            <a:ahLst/>
            <a:cxnLst/>
            <a:rect r="r" b="b" t="t" l="l"/>
            <a:pathLst>
              <a:path h="10963890" w="3157646">
                <a:moveTo>
                  <a:pt x="0" y="0"/>
                </a:moveTo>
                <a:lnTo>
                  <a:pt x="3157646" y="0"/>
                </a:lnTo>
                <a:lnTo>
                  <a:pt x="3157646" y="10963890"/>
                </a:lnTo>
                <a:lnTo>
                  <a:pt x="0" y="10963890"/>
                </a:lnTo>
                <a:lnTo>
                  <a:pt x="0" y="0"/>
                </a:lnTo>
                <a:close/>
              </a:path>
            </a:pathLst>
          </a:custGeom>
          <a:blipFill>
            <a:blip r:embed="rId8"/>
            <a:stretch>
              <a:fillRect l="-14011" t="0" r="-117045"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489485" y="770603"/>
            <a:ext cx="14425157" cy="9222390"/>
            <a:chOff x="0" y="0"/>
            <a:chExt cx="19233543" cy="12296521"/>
          </a:xfrm>
        </p:grpSpPr>
        <p:sp>
          <p:nvSpPr>
            <p:cNvPr name="TextBox 3" id="3"/>
            <p:cNvSpPr txBox="true"/>
            <p:nvPr/>
          </p:nvSpPr>
          <p:spPr>
            <a:xfrm rot="0">
              <a:off x="0" y="-114300"/>
              <a:ext cx="19233543" cy="2730535"/>
            </a:xfrm>
            <a:prstGeom prst="rect">
              <a:avLst/>
            </a:prstGeom>
          </p:spPr>
          <p:txBody>
            <a:bodyPr anchor="t" rtlCol="false" tIns="0" lIns="0" bIns="0" rIns="0">
              <a:spAutoFit/>
            </a:bodyPr>
            <a:lstStyle/>
            <a:p>
              <a:pPr algn="l">
                <a:lnSpc>
                  <a:spcPts val="8398"/>
                </a:lnSpc>
              </a:pPr>
              <a:r>
                <a:rPr lang="en-US" sz="5998" spc="779">
                  <a:solidFill>
                    <a:srgbClr val="000000"/>
                  </a:solidFill>
                  <a:latin typeface="League Spartan"/>
                  <a:ea typeface="League Spartan"/>
                  <a:cs typeface="League Spartan"/>
                  <a:sym typeface="League Spartan"/>
                </a:rPr>
                <a:t>UN GENOCIDE CONVENTION DEFINITION OF GENOCIDE</a:t>
              </a:r>
            </a:p>
          </p:txBody>
        </p:sp>
        <p:sp>
          <p:nvSpPr>
            <p:cNvPr name="TextBox 4" id="4"/>
            <p:cNvSpPr txBox="true"/>
            <p:nvPr/>
          </p:nvSpPr>
          <p:spPr>
            <a:xfrm rot="0">
              <a:off x="0" y="4383578"/>
              <a:ext cx="19043863" cy="7912943"/>
            </a:xfrm>
            <a:prstGeom prst="rect">
              <a:avLst/>
            </a:prstGeom>
          </p:spPr>
          <p:txBody>
            <a:bodyPr anchor="t" rtlCol="false" tIns="0" lIns="0" bIns="0" rIns="0">
              <a:spAutoFit/>
            </a:bodyPr>
            <a:lstStyle/>
            <a:p>
              <a:pPr algn="l">
                <a:lnSpc>
                  <a:spcPts val="5599"/>
                </a:lnSpc>
              </a:pPr>
              <a:r>
                <a:rPr lang="en-US" sz="3999" spc="279" b="true">
                  <a:solidFill>
                    <a:srgbClr val="000000"/>
                  </a:solidFill>
                  <a:latin typeface="Arial MT Pro Bold"/>
                  <a:ea typeface="Arial MT Pro Bold"/>
                  <a:cs typeface="Arial MT Pro Bold"/>
                  <a:sym typeface="Arial MT Pro Bold"/>
                </a:rPr>
                <a:t>Any of the following acts committed with the intent to destroy, in whole or in part, a national, ethnical, racial, or religious group: </a:t>
              </a:r>
            </a:p>
            <a:p>
              <a:pPr algn="l">
                <a:lnSpc>
                  <a:spcPts val="4199"/>
                </a:lnSpc>
              </a:pPr>
            </a:p>
            <a:p>
              <a:pPr algn="l" marL="647698" indent="-323849" lvl="1">
                <a:lnSpc>
                  <a:spcPts val="4199"/>
                </a:lnSpc>
                <a:buFont typeface="Arial"/>
                <a:buChar char="•"/>
              </a:pPr>
              <a:r>
                <a:rPr lang="en-US" b="true" sz="2999" spc="209">
                  <a:solidFill>
                    <a:srgbClr val="000000"/>
                  </a:solidFill>
                  <a:latin typeface="Arial MT Pro Bold"/>
                  <a:ea typeface="Arial MT Pro Bold"/>
                  <a:cs typeface="Arial MT Pro Bold"/>
                  <a:sym typeface="Arial MT Pro Bold"/>
                </a:rPr>
                <a:t>Killing members of the group</a:t>
              </a:r>
            </a:p>
            <a:p>
              <a:pPr algn="l" marL="647698" indent="-323849" lvl="1">
                <a:lnSpc>
                  <a:spcPts val="4199"/>
                </a:lnSpc>
                <a:buFont typeface="Arial"/>
                <a:buChar char="•"/>
              </a:pPr>
              <a:r>
                <a:rPr lang="en-US" b="true" sz="2999" spc="209">
                  <a:solidFill>
                    <a:srgbClr val="000000"/>
                  </a:solidFill>
                  <a:latin typeface="Arial MT Pro Bold"/>
                  <a:ea typeface="Arial MT Pro Bold"/>
                  <a:cs typeface="Arial MT Pro Bold"/>
                  <a:sym typeface="Arial MT Pro Bold"/>
                </a:rPr>
                <a:t>Causing serious bodily or mental harm to members of the group</a:t>
              </a:r>
            </a:p>
            <a:p>
              <a:pPr algn="l" marL="647698" indent="-323849" lvl="1">
                <a:lnSpc>
                  <a:spcPts val="4199"/>
                </a:lnSpc>
                <a:buFont typeface="Arial"/>
                <a:buChar char="•"/>
              </a:pPr>
              <a:r>
                <a:rPr lang="en-US" b="true" sz="2999" spc="209">
                  <a:solidFill>
                    <a:srgbClr val="000000"/>
                  </a:solidFill>
                  <a:latin typeface="Arial MT Pro Bold"/>
                  <a:ea typeface="Arial MT Pro Bold"/>
                  <a:cs typeface="Arial MT Pro Bold"/>
                  <a:sym typeface="Arial MT Pro Bold"/>
                </a:rPr>
                <a:t>Deliberately inflicting on the group conditions of life calculated to bring about its physical destruction</a:t>
              </a:r>
            </a:p>
            <a:p>
              <a:pPr algn="l" marL="647698" indent="-323849" lvl="1">
                <a:lnSpc>
                  <a:spcPts val="4199"/>
                </a:lnSpc>
                <a:buFont typeface="Arial"/>
                <a:buChar char="•"/>
              </a:pPr>
              <a:r>
                <a:rPr lang="en-US" b="true" sz="2999" spc="209">
                  <a:solidFill>
                    <a:srgbClr val="000000"/>
                  </a:solidFill>
                  <a:latin typeface="Arial MT Pro Bold"/>
                  <a:ea typeface="Arial MT Pro Bold"/>
                  <a:cs typeface="Arial MT Pro Bold"/>
                  <a:sym typeface="Arial MT Pro Bold"/>
                </a:rPr>
                <a:t>Imposing measures intended to prevent births within the group</a:t>
              </a:r>
            </a:p>
            <a:p>
              <a:pPr algn="l" marL="647698" indent="-323849" lvl="1">
                <a:lnSpc>
                  <a:spcPts val="4199"/>
                </a:lnSpc>
                <a:buFont typeface="Arial"/>
                <a:buChar char="•"/>
              </a:pPr>
              <a:r>
                <a:rPr lang="en-US" b="true" sz="2999" spc="209">
                  <a:solidFill>
                    <a:srgbClr val="000000"/>
                  </a:solidFill>
                  <a:latin typeface="Arial MT Pro Bold"/>
                  <a:ea typeface="Arial MT Pro Bold"/>
                  <a:cs typeface="Arial MT Pro Bold"/>
                  <a:sym typeface="Arial MT Pro Bold"/>
                </a:rPr>
                <a:t>Forcibly transferring children of the group to another group</a:t>
              </a:r>
            </a:p>
            <a:p>
              <a:pPr algn="l">
                <a:lnSpc>
                  <a:spcPts val="104"/>
                </a:lnSpc>
              </a:pPr>
            </a:p>
          </p:txBody>
        </p:sp>
        <p:sp>
          <p:nvSpPr>
            <p:cNvPr name="AutoShape 5" id="5"/>
            <p:cNvSpPr/>
            <p:nvPr/>
          </p:nvSpPr>
          <p:spPr>
            <a:xfrm rot="0">
              <a:off x="0" y="3307358"/>
              <a:ext cx="15609134" cy="165436"/>
            </a:xfrm>
            <a:prstGeom prst="rect">
              <a:avLst/>
            </a:prstGeom>
            <a:solidFill>
              <a:srgbClr val="E84E36"/>
            </a:solidFill>
          </p:spPr>
        </p:sp>
      </p:grpSp>
      <p:sp>
        <p:nvSpPr>
          <p:cNvPr name="Freeform 6" id="6"/>
          <p:cNvSpPr/>
          <p:nvPr/>
        </p:nvSpPr>
        <p:spPr>
          <a:xfrm flipH="false" flipV="false" rot="0">
            <a:off x="-380592" y="0"/>
            <a:ext cx="2818583" cy="10287000"/>
          </a:xfrm>
          <a:custGeom>
            <a:avLst/>
            <a:gdLst/>
            <a:ahLst/>
            <a:cxnLst/>
            <a:rect r="r" b="b" t="t" l="l"/>
            <a:pathLst>
              <a:path h="10287000" w="2818583">
                <a:moveTo>
                  <a:pt x="0" y="0"/>
                </a:moveTo>
                <a:lnTo>
                  <a:pt x="2818584" y="0"/>
                </a:lnTo>
                <a:lnTo>
                  <a:pt x="2818584" y="10287000"/>
                </a:lnTo>
                <a:lnTo>
                  <a:pt x="0" y="10287000"/>
                </a:lnTo>
                <a:lnTo>
                  <a:pt x="0" y="0"/>
                </a:lnTo>
                <a:close/>
              </a:path>
            </a:pathLst>
          </a:custGeom>
          <a:blipFill>
            <a:blip r:embed="rId3"/>
            <a:stretch>
              <a:fillRect l="-115541" t="0" r="-116865" b="-16250"/>
            </a:stretch>
          </a:blipFill>
        </p:spPr>
      </p:sp>
      <p:sp>
        <p:nvSpPr>
          <p:cNvPr name="Freeform 7" id="7"/>
          <p:cNvSpPr/>
          <p:nvPr/>
        </p:nvSpPr>
        <p:spPr>
          <a:xfrm flipH="false" flipV="false" rot="0">
            <a:off x="-59535" y="0"/>
            <a:ext cx="3166179" cy="10287000"/>
          </a:xfrm>
          <a:custGeom>
            <a:avLst/>
            <a:gdLst/>
            <a:ahLst/>
            <a:cxnLst/>
            <a:rect r="r" b="b" t="t" l="l"/>
            <a:pathLst>
              <a:path h="10287000" w="3166179">
                <a:moveTo>
                  <a:pt x="0" y="0"/>
                </a:moveTo>
                <a:lnTo>
                  <a:pt x="3166179" y="0"/>
                </a:lnTo>
                <a:lnTo>
                  <a:pt x="3166179" y="10287000"/>
                </a:lnTo>
                <a:lnTo>
                  <a:pt x="0" y="10287000"/>
                </a:lnTo>
                <a:lnTo>
                  <a:pt x="0" y="0"/>
                </a:lnTo>
                <a:close/>
              </a:path>
            </a:pathLst>
          </a:custGeom>
          <a:blipFill>
            <a:blip r:embed="rId4"/>
            <a:stretch>
              <a:fillRect l="-82853" t="0" r="-394751"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DAG2L22jCLg</dc:identifier>
  <dcterms:modified xsi:type="dcterms:W3CDTF">2011-08-01T06:04:30Z</dcterms:modified>
  <cp:revision>1</cp:revision>
  <dc:title>11/1-Presentation</dc:title>
</cp:coreProperties>
</file>